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282" r:id="rId21"/>
    <p:sldId id="267" r:id="rId22"/>
    <p:sldId id="307" r:id="rId23"/>
    <p:sldId id="269" r:id="rId24"/>
    <p:sldId id="270" r:id="rId25"/>
    <p:sldId id="283" r:id="rId26"/>
    <p:sldId id="266" r:id="rId27"/>
    <p:sldId id="271" r:id="rId28"/>
    <p:sldId id="273" r:id="rId29"/>
    <p:sldId id="272" r:id="rId30"/>
    <p:sldId id="274" r:id="rId31"/>
    <p:sldId id="275" r:id="rId32"/>
    <p:sldId id="328" r:id="rId33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18"/>
    <a:srgbClr val="00A41B"/>
    <a:srgbClr val="FF66FF"/>
    <a:srgbClr val="000000"/>
    <a:srgbClr val="DDDDDD"/>
    <a:srgbClr val="D9F0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10.xml"/><Relationship Id="rId7" Type="http://schemas.openxmlformats.org/officeDocument/2006/relationships/slide" Target="slides/slide23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22.xml"/><Relationship Id="rId5" Type="http://schemas.openxmlformats.org/officeDocument/2006/relationships/slide" Target="slides/slide12.xml"/><Relationship Id="rId10" Type="http://schemas.openxmlformats.org/officeDocument/2006/relationships/slide" Target="slides/slide28.xml"/><Relationship Id="rId4" Type="http://schemas.openxmlformats.org/officeDocument/2006/relationships/slide" Target="slides/slide11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5.wmf"/><Relationship Id="rId1" Type="http://schemas.openxmlformats.org/officeDocument/2006/relationships/image" Target="../media/image40.emf"/><Relationship Id="rId5" Type="http://schemas.openxmlformats.org/officeDocument/2006/relationships/image" Target="../media/image42.e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wmf"/><Relationship Id="rId9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5.emf"/><Relationship Id="rId11" Type="http://schemas.openxmlformats.org/officeDocument/2006/relationships/image" Target="../media/image39.emf"/><Relationship Id="rId5" Type="http://schemas.openxmlformats.org/officeDocument/2006/relationships/image" Target="../media/image25.wmf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25AFA35-7D53-4751-ADB2-D651CA4BC4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12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51E7-BC3E-44FB-AFB1-10DA9904B5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0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A094-D62D-486F-A5C7-B4EC0A9E31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F0BA-CBF0-44B2-8B1A-907357B8C8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0FCC-B4C7-4525-BEC9-05EC17927B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D2C7-663A-4DD6-BDE3-5E1A76C94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37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C018-6D51-4CB0-8924-44F3B7659B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5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6068-BE16-4A11-A3C3-8ED7DF8B1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2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1A420-6D4C-49F8-B2D1-E927A67A96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F30-A90E-4187-96DC-14B3FA3A74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041C9-90BA-44D7-8376-30AE07E9F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0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D32DB-D56B-4C1A-B8AE-33C86987F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8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8D2DA4-54DE-4548-BD28-E69CB545B8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e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37.e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emf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38.emf"/><Relationship Id="rId10" Type="http://schemas.openxmlformats.org/officeDocument/2006/relationships/image" Target="../media/image34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5.emf"/><Relationship Id="rId22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9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6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3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4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1.e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8992" y="228600"/>
            <a:ext cx="7239000" cy="8382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latin typeface="Arial" charset="0"/>
              </a:rPr>
              <a:t>FORMALISMOS TERMODINÂMICOS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534400" cy="2514600"/>
          </a:xfrm>
        </p:spPr>
        <p:txBody>
          <a:bodyPr/>
          <a:lstStyle/>
          <a:p>
            <a:pPr marL="1047750" indent="-1047750" algn="just" eaLnBrk="1" hangingPunct="1">
              <a:lnSpc>
                <a:spcPct val="90000"/>
              </a:lnSpc>
            </a:pPr>
            <a:r>
              <a:rPr lang="pt-BR" altLang="pt-BR" sz="2800" dirty="0">
                <a:latin typeface="Arial" charset="0"/>
              </a:rPr>
              <a:t>Foco: </a:t>
            </a:r>
            <a:r>
              <a:rPr lang="pt-BR" altLang="pt-BR" sz="2800" dirty="0" smtClean="0">
                <a:latin typeface="Arial" charset="0"/>
              </a:rPr>
              <a:t>Apresentação da base conceitual para muitas informações apresentadas durante o curso, tendo como </a:t>
            </a:r>
            <a:r>
              <a:rPr lang="pt-BR" altLang="pt-BR" sz="2800" dirty="0">
                <a:latin typeface="Arial" charset="0"/>
              </a:rPr>
              <a:t>material de apoio </a:t>
            </a:r>
            <a:r>
              <a:rPr lang="pt-BR" altLang="pt-BR" sz="2800" dirty="0" smtClean="0">
                <a:latin typeface="Arial" charset="0"/>
              </a:rPr>
              <a:t>principal </a:t>
            </a:r>
            <a:r>
              <a:rPr lang="pt-BR" altLang="pt-BR" sz="2800" dirty="0" smtClean="0">
                <a:latin typeface="Arial" charset="0"/>
              </a:rPr>
              <a:t>os capítulos </a:t>
            </a:r>
            <a:r>
              <a:rPr lang="pt-BR" altLang="pt-BR" sz="2800" dirty="0" smtClean="0">
                <a:latin typeface="Arial" charset="0"/>
              </a:rPr>
              <a:t>11 </a:t>
            </a:r>
            <a:r>
              <a:rPr lang="pt-BR" altLang="pt-BR" sz="2800" dirty="0" smtClean="0">
                <a:latin typeface="Arial" charset="0"/>
              </a:rPr>
              <a:t>e 13 do </a:t>
            </a:r>
            <a:r>
              <a:rPr lang="pt-BR" altLang="pt-BR" sz="2800" dirty="0">
                <a:latin typeface="Arial" charset="0"/>
              </a:rPr>
              <a:t>livro Introdução à Termodinâmica da Engenharia Química, Smith, van </a:t>
            </a:r>
            <a:r>
              <a:rPr lang="pt-BR" altLang="pt-BR" sz="2800" dirty="0" err="1">
                <a:latin typeface="Arial" charset="0"/>
              </a:rPr>
              <a:t>Ness</a:t>
            </a:r>
            <a:r>
              <a:rPr lang="pt-BR" altLang="pt-BR" sz="2800" dirty="0">
                <a:latin typeface="Arial" charset="0"/>
              </a:rPr>
              <a:t> e </a:t>
            </a:r>
            <a:r>
              <a:rPr lang="pt-BR" altLang="pt-BR" sz="2800" dirty="0" err="1">
                <a:latin typeface="Arial" charset="0"/>
              </a:rPr>
              <a:t>Abbott</a:t>
            </a:r>
            <a:r>
              <a:rPr lang="pt-BR" altLang="pt-BR" sz="2800" dirty="0">
                <a:latin typeface="Arial" charset="0"/>
              </a:rPr>
              <a:t>, LTC, 7ª edição.</a:t>
            </a:r>
          </a:p>
        </p:txBody>
      </p:sp>
      <p:sp>
        <p:nvSpPr>
          <p:cNvPr id="2062" name="Text Box 46"/>
          <p:cNvSpPr txBox="1">
            <a:spLocks noChangeArrowheads="1"/>
          </p:cNvSpPr>
          <p:nvPr/>
        </p:nvSpPr>
        <p:spPr bwMode="auto">
          <a:xfrm>
            <a:off x="228600" y="4191000"/>
            <a:ext cx="868680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0" dirty="0" smtClean="0">
                <a:solidFill>
                  <a:srgbClr val="008E18"/>
                </a:solidFill>
                <a:latin typeface="Arial" charset="0"/>
              </a:rPr>
              <a:t>É fundamental saber diferenciar o que é derivado apenas das Leis Termodinâmicas e da matemática daquilo que é obtido com modelos. Os primeiros têm status de lei, e dados experimentais devem obedecer a essas leis. Já modelos são tentativas de representar a natureza, e esses devem então buscar reproduzir dados experimentais.</a:t>
            </a:r>
            <a:endParaRPr lang="pt-BR" altLang="pt-BR" sz="2800" b="0" dirty="0">
              <a:solidFill>
                <a:srgbClr val="008E18"/>
              </a:solidFill>
              <a:latin typeface="Arial" charset="0"/>
            </a:endParaRPr>
          </a:p>
        </p:txBody>
      </p:sp>
      <p:sp>
        <p:nvSpPr>
          <p:cNvPr id="2064" name="Rectangle 74"/>
          <p:cNvSpPr>
            <a:spLocks noChangeArrowheads="1"/>
          </p:cNvSpPr>
          <p:nvPr/>
        </p:nvSpPr>
        <p:spPr bwMode="auto">
          <a:xfrm>
            <a:off x="12700" y="12700"/>
            <a:ext cx="9109075" cy="68230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0792"/>
            <a:ext cx="8852848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Potencial Químico nos Equilíbrios Químico e de Fases</a:t>
            </a:r>
            <a:endParaRPr lang="pt-BR" altLang="pt-BR" sz="28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496" y="707705"/>
                <a:ext cx="8943860" cy="610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pt-BR" altLang="pt-BR" sz="2800" b="0" u="sng" dirty="0" smtClean="0">
                    <a:latin typeface="Arial" charset="0"/>
                  </a:rPr>
                  <a:t>Equilíbrio de Fases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No equilíbrio de fases, tem-se: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bSup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sup>
                      </m:sSubSup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chemeClr val="tx1"/>
                  </a:solidFill>
                  <a:latin typeface="Symbol" pitchFamily="18" charset="2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Uma vez que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é o mesmo dos dois lado da equação, tem-se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r>
                      <a:rPr lang="pt-BR" altLang="pt-BR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que foi usado ao longo do curso.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80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b="0" u="sng" dirty="0">
                    <a:solidFill>
                      <a:srgbClr val="008E18"/>
                    </a:solidFill>
                    <a:latin typeface="Arial" charset="0"/>
                  </a:rPr>
                  <a:t>Equilíbrio Químico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equilíbrio químico, 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não se cancelam:</a:t>
                </a:r>
              </a:p>
              <a:p>
                <a:pPr algn="just">
                  <a:lnSpc>
                    <a:spcPct val="90000"/>
                  </a:lnSpc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  <m:r>
                        <a:rPr lang="pt-BR" altLang="pt-BR" sz="2800" b="1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𝑅𝑇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altLang="pt-BR" sz="2800" b="1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pt-BR" altLang="pt-BR" sz="280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Para cancelar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pode-se usar qualquer outro estado de referência da substância, </a:t>
                </a: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na mesma temperatura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" y="707705"/>
                <a:ext cx="8943860" cy="6107506"/>
              </a:xfrm>
              <a:prstGeom prst="rect">
                <a:avLst/>
              </a:prstGeom>
              <a:blipFill rotWithShape="1">
                <a:blip r:embed="rId2"/>
                <a:stretch>
                  <a:fillRect l="-1431" t="-1697" r="-1363" b="-17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4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0792"/>
            <a:ext cx="8852848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Estado de Referência para o Equilíbrio Químico</a:t>
            </a:r>
            <a:endParaRPr lang="pt-BR" altLang="pt-BR" sz="28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496" y="685800"/>
                <a:ext cx="8943860" cy="614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Escolhendo a substância pura em pressão padrão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no estado físico adequado, como estado de referência:</a:t>
                </a:r>
              </a:p>
              <a:p>
                <a:pPr algn="just">
                  <a:lnSpc>
                    <a:spcPct val="90000"/>
                  </a:lnSpc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2800" b="0" i="1" dirty="0" smtClean="0">
                  <a:solidFill>
                    <a:srgbClr val="008E18"/>
                  </a:solidFill>
                  <a:latin typeface="Cambria Math"/>
                </a:endParaRPr>
              </a:p>
              <a:p>
                <a:pPr algn="just">
                  <a:lnSpc>
                    <a:spcPct val="90000"/>
                  </a:lnSpc>
                </a:pPr>
                <a:endParaRPr lang="pt-BR" altLang="pt-BR" sz="1200" b="0" i="1" dirty="0" smtClean="0">
                  <a:solidFill>
                    <a:srgbClr val="008E18"/>
                  </a:solidFill>
                  <a:latin typeface="Cambria Math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  <m:r>
                        <a:rPr lang="pt-BR" altLang="pt-BR" sz="2800" b="1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𝑅𝑇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altLang="pt-BR" sz="2800" b="1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altLang="pt-BR" sz="280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Vamos definir a variação de energia de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Gibbs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padrão de reação nos estados de referência escolhidos como: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 i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𝐽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é a variação de energia de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Gibbs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de formação de </a:t>
                </a:r>
                <a14:m>
                  <m:oMath xmlns:m="http://schemas.openxmlformats.org/officeDocument/2006/math">
                    <m:r>
                      <a:rPr lang="pt-BR" altLang="pt-BR" sz="2800" b="0" i="1" dirty="0" smtClean="0">
                        <a:solidFill>
                          <a:srgbClr val="008E18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na 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e na temperatura do problema.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" y="685800"/>
                <a:ext cx="8943860" cy="6146811"/>
              </a:xfrm>
              <a:prstGeom prst="rect">
                <a:avLst/>
              </a:prstGeom>
              <a:blipFill rotWithShape="1">
                <a:blip r:embed="rId2"/>
                <a:stretch>
                  <a:fillRect l="-1431" t="-1687" r="-1363" b="-16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0792"/>
            <a:ext cx="8852848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Equações para o Equilíbrio Químico</a:t>
            </a:r>
            <a:endParaRPr lang="pt-BR" altLang="pt-BR" sz="28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496" y="707705"/>
                <a:ext cx="8943860" cy="610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Aplicando propriedades de logaritmos:</a:t>
                </a:r>
              </a:p>
              <a:p>
                <a:pPr algn="just">
                  <a:lnSpc>
                    <a:spcPct val="90000"/>
                  </a:lnSpc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𝑙𝑛</m:t>
                          </m:r>
                          <m:sSup>
                            <m:sSup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Assim podemos escrever que: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𝛥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𝐽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>
                  <a:lnSpc>
                    <a:spcPct val="90000"/>
                  </a:lnSpc>
                </a:pPr>
                <a:endParaRPr lang="pt-BR" altLang="pt-BR" sz="1200" b="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altLang="pt-BR" sz="2800" b="0" i="1">
                                                      <a:solidFill>
                                                        <a:srgbClr val="008E18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altLang="pt-BR" sz="2800" b="0" i="1">
                                                  <a:solidFill>
                                                    <a:srgbClr val="008E18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pt-BR" altLang="pt-BR" sz="12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pt-BR" altLang="pt-BR" sz="1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Valendo a igualdade no equilíbrio, e o valor do produtório aumentando até se igualar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  <a:ea typeface="Cambria Math"/>
                      </a:rPr>
                      <m:t>𝑒𝑥𝑝</m:t>
                    </m:r>
                    <m:d>
                      <m:d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sub>
                              <m:sup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bSup>
                          </m:num>
                          <m:den>
                            <m: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  <a:ea typeface="Cambria Math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" y="707705"/>
                <a:ext cx="8943860" cy="6104363"/>
              </a:xfrm>
              <a:prstGeom prst="rect">
                <a:avLst/>
              </a:prstGeom>
              <a:blipFill rotWithShape="1">
                <a:blip r:embed="rId2"/>
                <a:stretch>
                  <a:fillRect l="-1431" t="-1698" r="-1363" b="-1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7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938"/>
            <a:ext cx="7772400" cy="3276600"/>
          </a:xfrm>
        </p:spPr>
        <p:txBody>
          <a:bodyPr/>
          <a:lstStyle/>
          <a:p>
            <a:pPr eaLnBrk="1" hangingPunct="1"/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 das Fases</a:t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 </a:t>
            </a:r>
            <a:r>
              <a:rPr lang="pt-BR" altLang="pt-BR" sz="4000" dirty="0" err="1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Duhem</a:t>
            </a:r>
            <a:endParaRPr lang="pt-BR" altLang="pt-BR" sz="4000" dirty="0" smtClean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0">
                <a:solidFill>
                  <a:srgbClr val="FF0000"/>
                </a:solidFill>
              </a:rPr>
              <a:t>Regra das Fases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50825" y="1125538"/>
            <a:ext cx="86423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 dirty="0">
                <a:solidFill>
                  <a:srgbClr val="0000FF"/>
                </a:solidFill>
              </a:rPr>
              <a:t>A Regra das Fases contabiliza o número de variáveis </a:t>
            </a:r>
            <a:r>
              <a:rPr lang="pt-BR" altLang="pt-BR" sz="2800" b="0" i="1" dirty="0">
                <a:solidFill>
                  <a:srgbClr val="0000FF"/>
                </a:solidFill>
              </a:rPr>
              <a:t>intensivas</a:t>
            </a:r>
            <a:r>
              <a:rPr lang="pt-BR" altLang="pt-BR" sz="2800" b="0" dirty="0">
                <a:solidFill>
                  <a:srgbClr val="0000FF"/>
                </a:solidFill>
              </a:rPr>
              <a:t> que devem ser especificadas no equilíbrio de fases para que o número de incógnitas se iguale ao número de equações no problema.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250825" y="3068638"/>
            <a:ext cx="864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Se não existirem restrições físicas, o sistema em equilíbrio evolui para a igualdade de temperatura, pressão e potencial químico de cada uma das N espécies, em cada uma das </a:t>
            </a:r>
            <a:r>
              <a:rPr lang="pt-BR" altLang="pt-BR" sz="2800" b="0">
                <a:solidFill>
                  <a:srgbClr val="008E18"/>
                </a:solidFill>
                <a:latin typeface="Symbol" pitchFamily="18" charset="2"/>
              </a:rPr>
              <a:t>p</a:t>
            </a:r>
            <a:r>
              <a:rPr lang="pt-BR" altLang="pt-BR" sz="2800" b="0">
                <a:solidFill>
                  <a:srgbClr val="008E18"/>
                </a:solidFill>
              </a:rPr>
              <a:t> fases: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30922"/>
              </p:ext>
            </p:extLst>
          </p:nvPr>
        </p:nvGraphicFramePr>
        <p:xfrm>
          <a:off x="2943225" y="4797425"/>
          <a:ext cx="326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3" imgW="3263760" imgH="431640" progId="Equation.3">
                  <p:embed/>
                </p:oleObj>
              </mc:Choice>
              <mc:Fallback>
                <p:oleObj name="Equation" r:id="rId3" imgW="326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797425"/>
                        <a:ext cx="3263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211263" y="5953125"/>
          <a:ext cx="671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5" imgW="6717960" imgH="571320" progId="Equation.3">
                  <p:embed/>
                </p:oleObj>
              </mc:Choice>
              <mc:Fallback>
                <p:oleObj name="Equation" r:id="rId5" imgW="67179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5953125"/>
                        <a:ext cx="6718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10268"/>
              </p:ext>
            </p:extLst>
          </p:nvPr>
        </p:nvGraphicFramePr>
        <p:xfrm>
          <a:off x="2943225" y="5373688"/>
          <a:ext cx="325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7" imgW="3251160" imgH="431640" progId="Equation.3">
                  <p:embed/>
                </p:oleObj>
              </mc:Choice>
              <mc:Fallback>
                <p:oleObj name="Equation" r:id="rId7" imgW="3251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373688"/>
                        <a:ext cx="3251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28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17488" y="260350"/>
            <a:ext cx="87137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As incógnitas nesse problema são: a temperatura, a pressão e as composições de todas as fases. Uma vez que a soma das frações molares em cada fase é igual a 1, são             incógnitas composicionais além da temperatura e da pressão.  Assim, o número de incógnitas é: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228600" y="3284538"/>
            <a:ext cx="864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Para cada espécie há </a:t>
            </a:r>
            <a:r>
              <a:rPr lang="pt-BR" altLang="pt-BR" sz="2800" b="0">
                <a:solidFill>
                  <a:srgbClr val="008E18"/>
                </a:solidFill>
                <a:latin typeface="Symbol" pitchFamily="18" charset="2"/>
              </a:rPr>
              <a:t>p</a:t>
            </a:r>
            <a:r>
              <a:rPr lang="pt-BR" altLang="pt-BR" sz="2800" b="0">
                <a:solidFill>
                  <a:srgbClr val="008E18"/>
                </a:solidFill>
              </a:rPr>
              <a:t> – 1 equações de igualdade de potencial químico independentes.  Assim, o total de equações é: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99464"/>
              </p:ext>
            </p:extLst>
          </p:nvPr>
        </p:nvGraphicFramePr>
        <p:xfrm>
          <a:off x="3719513" y="2565400"/>
          <a:ext cx="1701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Equation" r:id="rId3" imgW="1701720" imgH="419040" progId="Equation.3">
                  <p:embed/>
                </p:oleObj>
              </mc:Choice>
              <mc:Fallback>
                <p:oleObj name="Equation" r:id="rId3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565400"/>
                        <a:ext cx="1701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0843"/>
              </p:ext>
            </p:extLst>
          </p:nvPr>
        </p:nvGraphicFramePr>
        <p:xfrm>
          <a:off x="2533650" y="1457325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Equation" r:id="rId5" imgW="1168200" imgH="419040" progId="Equation.3">
                  <p:embed/>
                </p:oleObj>
              </mc:Choice>
              <mc:Fallback>
                <p:oleObj name="Equation" r:id="rId5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457325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92509"/>
              </p:ext>
            </p:extLst>
          </p:nvPr>
        </p:nvGraphicFramePr>
        <p:xfrm>
          <a:off x="3984625" y="4437063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0" name="Equation" r:id="rId7" imgW="1168200" imgH="419040" progId="Equation.3">
                  <p:embed/>
                </p:oleObj>
              </mc:Choice>
              <mc:Fallback>
                <p:oleObj name="Equation" r:id="rId7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437063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12725" y="5229225"/>
            <a:ext cx="8642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FF0000"/>
                </a:solidFill>
              </a:rPr>
              <a:t>E o número de graus de liberdade é: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07231"/>
              </p:ext>
            </p:extLst>
          </p:nvPr>
        </p:nvGraphicFramePr>
        <p:xfrm>
          <a:off x="3627438" y="5849938"/>
          <a:ext cx="1892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Equation" r:id="rId9" imgW="1892160" imgH="330120" progId="Equation.3">
                  <p:embed/>
                </p:oleObj>
              </mc:Choice>
              <mc:Fallback>
                <p:oleObj name="Equation" r:id="rId9" imgW="1892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5849938"/>
                        <a:ext cx="1892300" cy="33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39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17488" y="333375"/>
            <a:ext cx="87137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Na formulação anterior apenas foi considerado o equilíbrio de fases. Estendendo o problema para o equilíbrio químico (com reação química) e de fases, tem-se que para cada reação independente é adicionada uma equação de equilíbrio ao problema.  Assim, para r reações independentes,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82010"/>
              </p:ext>
            </p:extLst>
          </p:nvPr>
        </p:nvGraphicFramePr>
        <p:xfrm>
          <a:off x="3395663" y="3027363"/>
          <a:ext cx="2349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3" imgW="2349360" imgH="330120" progId="Equation.3">
                  <p:embed/>
                </p:oleObj>
              </mc:Choice>
              <mc:Fallback>
                <p:oleObj name="Equation" r:id="rId3" imgW="2349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027363"/>
                        <a:ext cx="2349500" cy="33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17488" y="3789363"/>
            <a:ext cx="87137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Métodos para o cálculo do número de reações independentes serão discutidos oportunamente. Generalizando o resultado, pode-se acrescentar s </a:t>
            </a:r>
            <a:r>
              <a:rPr lang="pt-BR" altLang="pt-BR" sz="2800" b="0" i="1">
                <a:solidFill>
                  <a:srgbClr val="0000FF"/>
                </a:solidFill>
              </a:rPr>
              <a:t>restrições especiais,</a:t>
            </a:r>
            <a:r>
              <a:rPr lang="pt-BR" altLang="pt-BR" sz="2800" b="0">
                <a:solidFill>
                  <a:srgbClr val="0000FF"/>
                </a:solidFill>
              </a:rPr>
              <a:t> equações adicionais à formulação anterior.  Logo,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561414"/>
              </p:ext>
            </p:extLst>
          </p:nvPr>
        </p:nvGraphicFramePr>
        <p:xfrm>
          <a:off x="3143250" y="6021388"/>
          <a:ext cx="285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5" imgW="2857320" imgH="330120" progId="Equation.3">
                  <p:embed/>
                </p:oleObj>
              </mc:Choice>
              <mc:Fallback>
                <p:oleObj name="Equation" r:id="rId5" imgW="285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6021388"/>
                        <a:ext cx="2857500" cy="33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96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50825" y="981075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Sistema sem reação química, 1 fase: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17488" y="3141663"/>
            <a:ext cx="845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Número máximo de fases para uma mistura: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61938" y="260350"/>
            <a:ext cx="8413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FF0000"/>
                </a:solidFill>
              </a:rPr>
              <a:t>Algumas aplicações...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74380"/>
              </p:ext>
            </p:extLst>
          </p:nvPr>
        </p:nvGraphicFramePr>
        <p:xfrm>
          <a:off x="1974850" y="1549400"/>
          <a:ext cx="519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3" imgW="5194080" imgH="406080" progId="Equation.3">
                  <p:embed/>
                </p:oleObj>
              </mc:Choice>
              <mc:Fallback>
                <p:oleObj name="Equation" r:id="rId3" imgW="51940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549400"/>
                        <a:ext cx="5194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50825" y="2060575"/>
            <a:ext cx="8424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	Logo, para substância pura, 2 graus de liberdade, usualmente P e V ou P e T.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893924"/>
              </p:ext>
            </p:extLst>
          </p:nvPr>
        </p:nvGraphicFramePr>
        <p:xfrm>
          <a:off x="2517775" y="3717925"/>
          <a:ext cx="411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5" imgW="4114800" imgH="330120" progId="Equation.3">
                  <p:embed/>
                </p:oleObj>
              </mc:Choice>
              <mc:Fallback>
                <p:oleObj name="Equation" r:id="rId5" imgW="4114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3717925"/>
                        <a:ext cx="4114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825" y="4292600"/>
            <a:ext cx="84248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	Logo, para substância pura, o número máximo de fases em equilíbrio ocorre em um sistema trifásico, podendo ser no ponto triplo (sólido, líquido e vapor em equilíbrio), ou um equilíbrio entre duas fases sólidas e uma líquida, ou ainda entre três fases sólidas.</a:t>
            </a:r>
          </a:p>
        </p:txBody>
      </p:sp>
    </p:spTree>
    <p:extLst>
      <p:ext uri="{BB962C8B-B14F-4D97-AF65-F5344CB8AC3E}">
        <p14:creationId xmlns:p14="http://schemas.microsoft.com/office/powerpoint/2010/main" val="116359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0">
                <a:solidFill>
                  <a:srgbClr val="FF0000"/>
                </a:solidFill>
              </a:rPr>
              <a:t>Teorema de Duhem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1950" y="981075"/>
            <a:ext cx="84248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“O estado de equilíbrio de qualquer sistema fechado, formado a partir de massas conhecidas de todas as espécies do problema, é completamente determinado (propriedades intensivas e extensivas) pela especificação de quaisquer duas variáveis independentes”.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3573463"/>
            <a:ext cx="84248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Para chegar a esse resultado, parte-se da regra das fases sem reação química, sendo que agora temos como incógnitas as massas de todas as espécies em todas as fases, sabendo as massas totais das mesmas. Logo, são </a:t>
            </a:r>
            <a:r>
              <a:rPr lang="pt-BR" altLang="pt-BR" sz="2800" b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pt-BR" altLang="pt-BR" sz="2800" b="0">
                <a:solidFill>
                  <a:srgbClr val="0000FF"/>
                </a:solidFill>
              </a:rPr>
              <a:t> incógnitas adicionais (as massas de cada uma das fases) e N equações adicionais (a soma das massas de cada espécie em cada fase é a massa total da espécie).</a:t>
            </a:r>
          </a:p>
        </p:txBody>
      </p:sp>
    </p:spTree>
    <p:extLst>
      <p:ext uri="{BB962C8B-B14F-4D97-AF65-F5344CB8AC3E}">
        <p14:creationId xmlns:p14="http://schemas.microsoft.com/office/powerpoint/2010/main" val="72133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23850" y="2603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FF0000"/>
                </a:solidFill>
              </a:rPr>
              <a:t>Dessa forma,</a:t>
            </a:r>
            <a:br>
              <a:rPr lang="pt-BR" altLang="pt-BR" sz="2800" b="0">
                <a:solidFill>
                  <a:srgbClr val="FF0000"/>
                </a:solidFill>
              </a:rPr>
            </a:br>
            <a:r>
              <a:rPr lang="pt-BR" altLang="pt-BR" sz="2800" b="0">
                <a:solidFill>
                  <a:srgbClr val="FF0000"/>
                </a:solidFill>
              </a:rPr>
              <a:t>Esse resultado confirma o Teorema de Duhem.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28082"/>
              </p:ext>
            </p:extLst>
          </p:nvPr>
        </p:nvGraphicFramePr>
        <p:xfrm>
          <a:off x="2695575" y="344488"/>
          <a:ext cx="354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3" imgW="3543120" imgH="330120" progId="Equation.3">
                  <p:embed/>
                </p:oleObj>
              </mc:Choice>
              <mc:Fallback>
                <p:oleObj name="Equation" r:id="rId3" imgW="3543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44488"/>
                        <a:ext cx="3543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46075" y="1412875"/>
            <a:ext cx="8329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008E18"/>
                </a:solidFill>
              </a:rPr>
              <a:t>Estendendo o resultado para sistemas reacionais, tem-se agora mais r relações de equilíbrio (r equações adicionais). Entretanto, para que se possa conhecer a massa de cada espécie no equilíbrio, é necessário conhecer o grau de avanço de cada reação independente.  Assim, são acrescentadas r incógnitas adicionais. Logo,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48263"/>
              </p:ext>
            </p:extLst>
          </p:nvPr>
        </p:nvGraphicFramePr>
        <p:xfrm>
          <a:off x="3440113" y="4406900"/>
          <a:ext cx="2273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5" imgW="2273040" imgH="317160" progId="Equation.3">
                  <p:embed/>
                </p:oleObj>
              </mc:Choice>
              <mc:Fallback>
                <p:oleObj name="Equation" r:id="rId5" imgW="22730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406900"/>
                        <a:ext cx="2273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3850" y="4941888"/>
            <a:ext cx="8351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pt-BR" altLang="pt-BR" sz="2800" b="0">
                <a:solidFill>
                  <a:srgbClr val="0000FF"/>
                </a:solidFill>
              </a:rPr>
              <a:t>Portanto, bastam duas variáveis para especificar o estado do sistema, conhecendo-se as massas iniciais de todas as espécies presentes no sistema.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77913" y="6237288"/>
            <a:ext cx="69834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b="0">
                <a:solidFill>
                  <a:srgbClr val="FF0000"/>
                </a:solidFill>
              </a:rPr>
              <a:t>É usual especificar temperatura e pressão.</a:t>
            </a:r>
          </a:p>
        </p:txBody>
      </p:sp>
    </p:spTree>
    <p:extLst>
      <p:ext uri="{BB962C8B-B14F-4D97-AF65-F5344CB8AC3E}">
        <p14:creationId xmlns:p14="http://schemas.microsoft.com/office/powerpoint/2010/main" val="248382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pPr eaLnBrk="1" hangingPunct="1"/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de </a:t>
            </a:r>
            <a:r>
              <a:rPr lang="pt-BR" altLang="pt-BR" sz="4000" dirty="0" err="1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Gibbs</a:t>
            </a: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Função de Quantidades de Matéria</a:t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Foco: estender a equação fundamental em </a:t>
            </a:r>
            <a:r>
              <a:rPr lang="pt-BR" altLang="pt-BR" sz="4000" dirty="0" err="1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Gibbs</a:t>
            </a: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sistemas de composição variada</a:t>
            </a:r>
          </a:p>
        </p:txBody>
      </p:sp>
    </p:spTree>
    <p:extLst>
      <p:ext uri="{BB962C8B-B14F-4D97-AF65-F5344CB8AC3E}">
        <p14:creationId xmlns:p14="http://schemas.microsoft.com/office/powerpoint/2010/main" val="24424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104" y="914400"/>
            <a:ext cx="8153400" cy="5029200"/>
          </a:xfrm>
        </p:spPr>
        <p:txBody>
          <a:bodyPr/>
          <a:lstStyle/>
          <a:p>
            <a:pPr eaLnBrk="1" hangingPunct="1"/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Parciais Molares</a:t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Foco: relação entre a variação de uma propriedades extensiva e variação da quantidade de matéria de uma dada espécie na mistura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latin typeface="Arial" charset="0"/>
              </a:rPr>
              <a:t>Propriedades Parciais Molares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129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 smtClean="0">
                <a:latin typeface="Arial" charset="0"/>
              </a:rPr>
              <a:t>Seja M uma propriedade termodinâmica intensiva derivada de uma extensiva qualquer </a:t>
            </a:r>
            <a:r>
              <a:rPr lang="pt-BR" altLang="pt-BR" sz="2800" dirty="0" err="1" smtClean="0">
                <a:latin typeface="Arial" charset="0"/>
              </a:rPr>
              <a:t>nM</a:t>
            </a:r>
            <a:r>
              <a:rPr lang="pt-BR" altLang="pt-BR" sz="2800" dirty="0" smtClean="0">
                <a:latin typeface="Arial" charset="0"/>
              </a:rPr>
              <a:t>(T, P, </a:t>
            </a:r>
            <a:r>
              <a:rPr lang="pt-BR" altLang="pt-BR" sz="2800" u="sng" dirty="0" smtClean="0">
                <a:latin typeface="Arial" charset="0"/>
              </a:rPr>
              <a:t>x</a:t>
            </a:r>
            <a:r>
              <a:rPr lang="pt-BR" altLang="pt-BR" sz="2800" dirty="0" smtClean="0">
                <a:latin typeface="Arial" charset="0"/>
              </a:rPr>
              <a:t>). Definimos a propriedade parcial molar por: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29200" y="259715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8E18"/>
                </a:solidFill>
                <a:latin typeface="Arial" charset="0"/>
              </a:rPr>
              <a:t>Logo,</a:t>
            </a:r>
          </a:p>
        </p:txBody>
      </p:sp>
      <p:graphicFrame>
        <p:nvGraphicFramePr>
          <p:cNvPr id="11269" name="Object 0"/>
          <p:cNvGraphicFramePr>
            <a:graphicFrameLocks noChangeAspect="1"/>
          </p:cNvGraphicFramePr>
          <p:nvPr/>
        </p:nvGraphicFramePr>
        <p:xfrm>
          <a:off x="1981200" y="2362200"/>
          <a:ext cx="2870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1" name="Equation" r:id="rId3" imgW="2847876" imgH="1124003" progId="Equation.3">
                  <p:embed/>
                </p:oleObj>
              </mc:Choice>
              <mc:Fallback>
                <p:oleObj name="Equation" r:id="rId3" imgW="2847876" imgH="1124003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287020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5"/>
          <p:cNvGraphicFramePr>
            <a:graphicFrameLocks noChangeAspect="1"/>
          </p:cNvGraphicFramePr>
          <p:nvPr/>
        </p:nvGraphicFramePr>
        <p:xfrm>
          <a:off x="304800" y="5029200"/>
          <a:ext cx="443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" name="Equação" r:id="rId5" imgW="4410024" imgH="400042" progId="Equation.3">
                  <p:embed/>
                </p:oleObj>
              </mc:Choice>
              <mc:Fallback>
                <p:oleObj name="Equação" r:id="rId5" imgW="4410024" imgH="40004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443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6"/>
          <p:cNvGraphicFramePr>
            <a:graphicFrameLocks noChangeAspect="1"/>
          </p:cNvGraphicFramePr>
          <p:nvPr/>
        </p:nvGraphicFramePr>
        <p:xfrm>
          <a:off x="88900" y="5664200"/>
          <a:ext cx="8978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" name="Equação" r:id="rId7" imgW="8963117" imgH="1019269" progId="Equation.3">
                  <p:embed/>
                </p:oleObj>
              </mc:Choice>
              <mc:Fallback>
                <p:oleObj name="Equação" r:id="rId7" imgW="8963117" imgH="10192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664200"/>
                        <a:ext cx="8978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68812"/>
              </p:ext>
            </p:extLst>
          </p:nvPr>
        </p:nvGraphicFramePr>
        <p:xfrm>
          <a:off x="804863" y="3803650"/>
          <a:ext cx="703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" name="Equação" r:id="rId9" imgW="7010280" imgH="1041120" progId="Equation.3">
                  <p:embed/>
                </p:oleObj>
              </mc:Choice>
              <mc:Fallback>
                <p:oleObj name="Equação" r:id="rId9" imgW="7010280" imgH="10411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803650"/>
                        <a:ext cx="7038975" cy="1073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E18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234950" y="5638800"/>
          <a:ext cx="5372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ção" r:id="rId3" imgW="5352927" imgH="1019269" progId="Equation.3">
                  <p:embed/>
                </p:oleObj>
              </mc:Choice>
              <mc:Fallback>
                <p:oleObj name="Equação" r:id="rId3" imgW="5352927" imgH="101926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5638800"/>
                        <a:ext cx="53721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25"/>
          <p:cNvSpPr txBox="1">
            <a:spLocks noChangeArrowheads="1"/>
          </p:cNvSpPr>
          <p:nvPr/>
        </p:nvSpPr>
        <p:spPr bwMode="auto">
          <a:xfrm>
            <a:off x="6400800" y="5749925"/>
            <a:ext cx="2209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Relação de Gibbs-Duhem</a:t>
            </a:r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228600" y="228600"/>
          <a:ext cx="800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ção" r:id="rId5" imgW="7981882" imgH="1657392" progId="Equation.3">
                  <p:embed/>
                </p:oleObj>
              </mc:Choice>
              <mc:Fallback>
                <p:oleObj name="Equação" r:id="rId5" imgW="7981882" imgH="165739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0010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25"/>
          <p:cNvSpPr txBox="1">
            <a:spLocks noChangeArrowheads="1"/>
          </p:cNvSpPr>
          <p:nvPr/>
        </p:nvSpPr>
        <p:spPr bwMode="auto">
          <a:xfrm>
            <a:off x="228600" y="2222500"/>
            <a:ext cx="381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Para quaisquer n e dn,</a:t>
            </a:r>
          </a:p>
        </p:txBody>
      </p:sp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190500" y="2984500"/>
          <a:ext cx="7886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ção" r:id="rId7" imgW="7867697" imgH="733410" progId="Equation.3">
                  <p:embed/>
                </p:oleObj>
              </mc:Choice>
              <mc:Fallback>
                <p:oleObj name="Equação" r:id="rId7" imgW="7867697" imgH="73341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984500"/>
                        <a:ext cx="78867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5"/>
          <p:cNvGraphicFramePr>
            <a:graphicFrameLocks noChangeAspect="1"/>
          </p:cNvGraphicFramePr>
          <p:nvPr/>
        </p:nvGraphicFramePr>
        <p:xfrm>
          <a:off x="228600" y="3987800"/>
          <a:ext cx="6223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" name="Equação" r:id="rId9" imgW="6200812" imgH="1019269" progId="Equation.3">
                  <p:embed/>
                </p:oleObj>
              </mc:Choice>
              <mc:Fallback>
                <p:oleObj name="Equação" r:id="rId9" imgW="6200812" imgH="101926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87800"/>
                        <a:ext cx="6223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latin typeface="Arial" charset="0"/>
              </a:rPr>
              <a:t>Aplicação: representação gráfica</a:t>
            </a:r>
          </a:p>
        </p:txBody>
      </p:sp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5410200" y="1431925"/>
            <a:ext cx="3352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A inclinação da reta tangente é dada por</a:t>
            </a:r>
          </a:p>
        </p:txBody>
      </p:sp>
      <p:graphicFrame>
        <p:nvGraphicFramePr>
          <p:cNvPr id="13316" name="Object 26"/>
          <p:cNvGraphicFramePr>
            <a:graphicFrameLocks noChangeAspect="1"/>
          </p:cNvGraphicFramePr>
          <p:nvPr/>
        </p:nvGraphicFramePr>
        <p:xfrm>
          <a:off x="5276850" y="2578100"/>
          <a:ext cx="3505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" name="Equation" r:id="rId3" imgW="3486016" imgH="904817" progId="Equation.3">
                  <p:embed/>
                </p:oleObj>
              </mc:Choice>
              <mc:Fallback>
                <p:oleObj name="Equation" r:id="rId3" imgW="3486016" imgH="90481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578100"/>
                        <a:ext cx="3505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29"/>
          <p:cNvSpPr txBox="1">
            <a:spLocks noChangeArrowheads="1"/>
          </p:cNvSpPr>
          <p:nvPr/>
        </p:nvSpPr>
        <p:spPr bwMode="auto">
          <a:xfrm>
            <a:off x="228600" y="4191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E a equação da reta leva a</a:t>
            </a:r>
          </a:p>
        </p:txBody>
      </p:sp>
      <p:graphicFrame>
        <p:nvGraphicFramePr>
          <p:cNvPr id="13318" name="Object 30"/>
          <p:cNvGraphicFramePr>
            <a:graphicFrameLocks noChangeAspect="1"/>
          </p:cNvGraphicFramePr>
          <p:nvPr/>
        </p:nvGraphicFramePr>
        <p:xfrm>
          <a:off x="4724400" y="4243388"/>
          <a:ext cx="417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" name="Equation" r:id="rId5" imgW="4162488" imgH="400042" progId="Equation.3">
                  <p:embed/>
                </p:oleObj>
              </mc:Choice>
              <mc:Fallback>
                <p:oleObj name="Equation" r:id="rId5" imgW="4162488" imgH="40004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43388"/>
                        <a:ext cx="4178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2"/>
          <p:cNvSpPr txBox="1">
            <a:spLocks noChangeArrowheads="1"/>
          </p:cNvSpPr>
          <p:nvPr/>
        </p:nvSpPr>
        <p:spPr bwMode="auto">
          <a:xfrm>
            <a:off x="228600" y="50419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Mas</a:t>
            </a:r>
          </a:p>
        </p:txBody>
      </p:sp>
      <p:graphicFrame>
        <p:nvGraphicFramePr>
          <p:cNvPr id="13320" name="Object 44"/>
          <p:cNvGraphicFramePr>
            <a:graphicFrameLocks noChangeAspect="1"/>
          </p:cNvGraphicFramePr>
          <p:nvPr/>
        </p:nvGraphicFramePr>
        <p:xfrm>
          <a:off x="1219200" y="5041900"/>
          <a:ext cx="7556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" name="Equation" r:id="rId7" imgW="7534320" imgH="733410" progId="Equation.3">
                  <p:embed/>
                </p:oleObj>
              </mc:Choice>
              <mc:Fallback>
                <p:oleObj name="Equation" r:id="rId7" imgW="7534320" imgH="73341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41900"/>
                        <a:ext cx="7556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812800" y="12192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4775200" y="12192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812800" y="3352800"/>
            <a:ext cx="396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4" name="Arc 14"/>
          <p:cNvSpPr>
            <a:spLocks/>
          </p:cNvSpPr>
          <p:nvPr/>
        </p:nvSpPr>
        <p:spPr bwMode="auto">
          <a:xfrm flipV="1">
            <a:off x="812800" y="1524000"/>
            <a:ext cx="3962400" cy="914400"/>
          </a:xfrm>
          <a:custGeom>
            <a:avLst/>
            <a:gdLst>
              <a:gd name="T0" fmla="*/ 0 w 22212"/>
              <a:gd name="T1" fmla="*/ 4172035 h 21600"/>
              <a:gd name="T2" fmla="*/ 2147483647 w 22212"/>
              <a:gd name="T3" fmla="*/ 1162798750 h 21600"/>
              <a:gd name="T4" fmla="*/ 2147483647 w 22212"/>
              <a:gd name="T5" fmla="*/ 1638706400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0" y="55"/>
                </a:moveTo>
                <a:cubicBezTo>
                  <a:pt x="513" y="18"/>
                  <a:pt x="1028" y="-1"/>
                  <a:pt x="1543" y="0"/>
                </a:cubicBezTo>
                <a:cubicBezTo>
                  <a:pt x="11056" y="0"/>
                  <a:pt x="19449" y="6223"/>
                  <a:pt x="22212" y="15326"/>
                </a:cubicBezTo>
              </a:path>
              <a:path w="22212" h="21600" stroke="0" extrusionOk="0">
                <a:moveTo>
                  <a:pt x="0" y="55"/>
                </a:moveTo>
                <a:cubicBezTo>
                  <a:pt x="513" y="18"/>
                  <a:pt x="1028" y="-1"/>
                  <a:pt x="1543" y="0"/>
                </a:cubicBezTo>
                <a:cubicBezTo>
                  <a:pt x="11056" y="0"/>
                  <a:pt x="19449" y="6223"/>
                  <a:pt x="22212" y="15326"/>
                </a:cubicBezTo>
                <a:lnTo>
                  <a:pt x="1543" y="21600"/>
                </a:lnTo>
                <a:lnTo>
                  <a:pt x="0" y="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325" name="Object 16"/>
          <p:cNvGraphicFramePr>
            <a:graphicFrameLocks noChangeAspect="1"/>
          </p:cNvGraphicFramePr>
          <p:nvPr/>
        </p:nvGraphicFramePr>
        <p:xfrm>
          <a:off x="2794000" y="3467100"/>
          <a:ext cx="33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9" name="Equation" r:id="rId9" imgW="330200" imgH="419100" progId="Equation.3">
                  <p:embed/>
                </p:oleObj>
              </mc:Choice>
              <mc:Fallback>
                <p:oleObj name="Equation" r:id="rId9" imgW="3302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467100"/>
                        <a:ext cx="33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304800" y="18288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25475" y="34290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4572000" y="34290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 flipV="1">
            <a:off x="822325" y="1951038"/>
            <a:ext cx="39497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3330" name="Object 22"/>
          <p:cNvGraphicFramePr>
            <a:graphicFrameLocks noChangeAspect="1"/>
          </p:cNvGraphicFramePr>
          <p:nvPr/>
        </p:nvGraphicFramePr>
        <p:xfrm>
          <a:off x="4876800" y="17526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0" name="Equation" r:id="rId11" imgW="171412" imgH="400042" progId="Equation.3">
                  <p:embed/>
                </p:oleObj>
              </mc:Choice>
              <mc:Fallback>
                <p:oleObj name="Equation" r:id="rId11" imgW="171412" imgH="40004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52600"/>
                        <a:ext cx="190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23"/>
          <p:cNvGraphicFramePr>
            <a:graphicFrameLocks noChangeAspect="1"/>
          </p:cNvGraphicFramePr>
          <p:nvPr/>
        </p:nvGraphicFramePr>
        <p:xfrm>
          <a:off x="501650" y="2667000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1" name="Equation" r:id="rId13" imgW="238088" imgH="400042" progId="Equation.3">
                  <p:embed/>
                </p:oleObj>
              </mc:Choice>
              <mc:Fallback>
                <p:oleObj name="Equation" r:id="rId13" imgW="238088" imgH="40004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667000"/>
                        <a:ext cx="25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Text Box 27"/>
          <p:cNvSpPr txBox="1">
            <a:spLocks noChangeArrowheads="1"/>
          </p:cNvSpPr>
          <p:nvPr/>
        </p:nvSpPr>
        <p:spPr bwMode="auto">
          <a:xfrm>
            <a:off x="1524000" y="1219200"/>
            <a:ext cx="274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b="0">
                <a:solidFill>
                  <a:srgbClr val="000000"/>
                </a:solidFill>
                <a:latin typeface="Arial" charset="0"/>
              </a:rPr>
              <a:t>mistura binária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b="0">
                <a:solidFill>
                  <a:srgbClr val="000000"/>
                </a:solidFill>
                <a:latin typeface="Arial" charset="0"/>
              </a:rPr>
              <a:t>T e P especificados</a:t>
            </a:r>
          </a:p>
        </p:txBody>
      </p:sp>
      <p:sp>
        <p:nvSpPr>
          <p:cNvPr id="13333" name="Line 31"/>
          <p:cNvSpPr>
            <a:spLocks noChangeShapeType="1"/>
          </p:cNvSpPr>
          <p:nvPr/>
        </p:nvSpPr>
        <p:spPr bwMode="auto">
          <a:xfrm>
            <a:off x="3786188" y="2185988"/>
            <a:ext cx="0" cy="1166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3334" name="Object 32"/>
          <p:cNvGraphicFramePr>
            <a:graphicFrameLocks noChangeAspect="1"/>
          </p:cNvGraphicFramePr>
          <p:nvPr/>
        </p:nvGraphicFramePr>
        <p:xfrm>
          <a:off x="3657600" y="3352800"/>
          <a:ext cx="33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2" name="Equation" r:id="rId15" imgW="314211" imgH="400042" progId="Equation.3">
                  <p:embed/>
                </p:oleObj>
              </mc:Choice>
              <mc:Fallback>
                <p:oleObj name="Equation" r:id="rId15" imgW="314211" imgH="400042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33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47"/>
          <p:cNvGraphicFramePr>
            <a:graphicFrameLocks noChangeAspect="1"/>
          </p:cNvGraphicFramePr>
          <p:nvPr/>
        </p:nvGraphicFramePr>
        <p:xfrm>
          <a:off x="4476750" y="329565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" name="Equation" r:id="rId17" imgW="190500" imgH="419100" progId="Equation.3">
                  <p:embed/>
                </p:oleObj>
              </mc:Choice>
              <mc:Fallback>
                <p:oleObj name="Equation" r:id="rId17" imgW="190500" imgH="4191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95650"/>
                        <a:ext cx="190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6" name="Object 48"/>
          <p:cNvGraphicFramePr>
            <a:graphicFrameLocks noChangeAspect="1"/>
          </p:cNvGraphicFramePr>
          <p:nvPr/>
        </p:nvGraphicFramePr>
        <p:xfrm>
          <a:off x="1549400" y="5867400"/>
          <a:ext cx="553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4" name="Equation" r:id="rId19" imgW="5514892" imgH="514223" progId="Equation.3">
                  <p:embed/>
                </p:oleObj>
              </mc:Choice>
              <mc:Fallback>
                <p:oleObj name="Equation" r:id="rId19" imgW="5514892" imgH="51422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867400"/>
                        <a:ext cx="553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228600" y="5932488"/>
            <a:ext cx="1143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Assim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5"/>
          <p:cNvSpPr txBox="1">
            <a:spLocks noChangeArrowheads="1"/>
          </p:cNvSpPr>
          <p:nvPr/>
        </p:nvSpPr>
        <p:spPr bwMode="auto">
          <a:xfrm>
            <a:off x="228600" y="306388"/>
            <a:ext cx="91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Mas</a:t>
            </a:r>
          </a:p>
        </p:txBody>
      </p:sp>
      <p:sp>
        <p:nvSpPr>
          <p:cNvPr id="14339" name="Text Box 30"/>
          <p:cNvSpPr txBox="1">
            <a:spLocks noChangeArrowheads="1"/>
          </p:cNvSpPr>
          <p:nvPr/>
        </p:nvSpPr>
        <p:spPr bwMode="auto">
          <a:xfrm>
            <a:off x="228600" y="1401763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Assim</a:t>
            </a:r>
          </a:p>
        </p:txBody>
      </p:sp>
      <p:graphicFrame>
        <p:nvGraphicFramePr>
          <p:cNvPr id="14340" name="Object 33"/>
          <p:cNvGraphicFramePr>
            <a:graphicFrameLocks noChangeAspect="1"/>
          </p:cNvGraphicFramePr>
          <p:nvPr/>
        </p:nvGraphicFramePr>
        <p:xfrm>
          <a:off x="6172200" y="1389063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7" name="Equation" r:id="rId3" imgW="971517" imgH="438102" progId="Equation.3">
                  <p:embed/>
                </p:oleObj>
              </mc:Choice>
              <mc:Fallback>
                <p:oleObj name="Equation" r:id="rId3" imgW="971517" imgH="438102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89063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4"/>
          <p:cNvGraphicFramePr>
            <a:graphicFrameLocks noChangeAspect="1"/>
          </p:cNvGraphicFramePr>
          <p:nvPr/>
        </p:nvGraphicFramePr>
        <p:xfrm>
          <a:off x="7620000" y="1389063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8" name="Equation" r:id="rId5" imgW="1085972" imgH="438102" progId="Equation.3">
                  <p:embed/>
                </p:oleObj>
              </mc:Choice>
              <mc:Fallback>
                <p:oleObj name="Equation" r:id="rId5" imgW="1085972" imgH="43810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89063"/>
                        <a:ext cx="1104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35"/>
          <p:cNvGraphicFramePr>
            <a:graphicFrameLocks noChangeAspect="1"/>
          </p:cNvGraphicFramePr>
          <p:nvPr/>
        </p:nvGraphicFramePr>
        <p:xfrm>
          <a:off x="1219200" y="300038"/>
          <a:ext cx="7200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9" name="Equation" r:id="rId7" imgW="7181777" imgH="733410" progId="Equation.3">
                  <p:embed/>
                </p:oleObj>
              </mc:Choice>
              <mc:Fallback>
                <p:oleObj name="Equation" r:id="rId7" imgW="7181777" imgH="73341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0038"/>
                        <a:ext cx="7200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36"/>
          <p:cNvGraphicFramePr>
            <a:graphicFrameLocks noChangeAspect="1"/>
          </p:cNvGraphicFramePr>
          <p:nvPr/>
        </p:nvGraphicFramePr>
        <p:xfrm>
          <a:off x="1485900" y="1184275"/>
          <a:ext cx="4229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0" name="Equation" r:id="rId9" imgW="4209998" imgH="904817" progId="Equation.3">
                  <p:embed/>
                </p:oleObj>
              </mc:Choice>
              <mc:Fallback>
                <p:oleObj name="Equation" r:id="rId9" imgW="4209998" imgH="904817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184275"/>
                        <a:ext cx="4229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228600" y="2590800"/>
            <a:ext cx="4419600" cy="1066800"/>
          </a:xfrm>
          <a:noFill/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  <a:latin typeface="Arial" charset="0"/>
              </a:rPr>
              <a:t>Propriedades Parciais Molares a Diluição Infinita</a:t>
            </a:r>
          </a:p>
        </p:txBody>
      </p:sp>
      <p:grpSp>
        <p:nvGrpSpPr>
          <p:cNvPr id="14345" name="Group 88"/>
          <p:cNvGrpSpPr>
            <a:grpSpLocks/>
          </p:cNvGrpSpPr>
          <p:nvPr/>
        </p:nvGrpSpPr>
        <p:grpSpPr bwMode="auto">
          <a:xfrm>
            <a:off x="228600" y="3886200"/>
            <a:ext cx="4127500" cy="2743200"/>
            <a:chOff x="144" y="2448"/>
            <a:chExt cx="2600" cy="1728"/>
          </a:xfrm>
        </p:grpSpPr>
        <p:sp>
          <p:nvSpPr>
            <p:cNvPr id="14360" name="Line 49"/>
            <p:cNvSpPr>
              <a:spLocks noChangeShapeType="1"/>
            </p:cNvSpPr>
            <p:nvPr/>
          </p:nvSpPr>
          <p:spPr bwMode="auto">
            <a:xfrm flipV="1">
              <a:off x="513" y="2579"/>
              <a:ext cx="1943" cy="1200"/>
            </a:xfrm>
            <a:prstGeom prst="line">
              <a:avLst/>
            </a:prstGeom>
            <a:noFill/>
            <a:ln w="9525">
              <a:solidFill>
                <a:srgbClr val="008E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>
              <a:off x="512" y="2496"/>
              <a:ext cx="0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2" name="Line 42"/>
            <p:cNvSpPr>
              <a:spLocks noChangeShapeType="1"/>
            </p:cNvSpPr>
            <p:nvPr/>
          </p:nvSpPr>
          <p:spPr bwMode="auto">
            <a:xfrm>
              <a:off x="2456" y="2496"/>
              <a:ext cx="0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3" name="Line 43"/>
            <p:cNvSpPr>
              <a:spLocks noChangeShapeType="1"/>
            </p:cNvSpPr>
            <p:nvPr/>
          </p:nvSpPr>
          <p:spPr bwMode="auto">
            <a:xfrm>
              <a:off x="512" y="3840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4" name="Arc 44"/>
            <p:cNvSpPr>
              <a:spLocks/>
            </p:cNvSpPr>
            <p:nvPr/>
          </p:nvSpPr>
          <p:spPr bwMode="auto">
            <a:xfrm flipV="1">
              <a:off x="512" y="2464"/>
              <a:ext cx="1944" cy="384"/>
            </a:xfrm>
            <a:custGeom>
              <a:avLst/>
              <a:gdLst>
                <a:gd name="T0" fmla="*/ 0 w 22212"/>
                <a:gd name="T1" fmla="*/ 0 h 21600"/>
                <a:gd name="T2" fmla="*/ 15 w 22212"/>
                <a:gd name="T3" fmla="*/ 0 h 21600"/>
                <a:gd name="T4" fmla="*/ 1 w 222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2"/>
                <a:gd name="T10" fmla="*/ 0 h 21600"/>
                <a:gd name="T11" fmla="*/ 22212 w 22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2" h="21600" fill="none" extrusionOk="0">
                  <a:moveTo>
                    <a:pt x="0" y="55"/>
                  </a:moveTo>
                  <a:cubicBezTo>
                    <a:pt x="513" y="18"/>
                    <a:pt x="1028" y="-1"/>
                    <a:pt x="1543" y="0"/>
                  </a:cubicBezTo>
                  <a:cubicBezTo>
                    <a:pt x="11056" y="0"/>
                    <a:pt x="19449" y="6223"/>
                    <a:pt x="22212" y="15326"/>
                  </a:cubicBezTo>
                </a:path>
                <a:path w="22212" h="21600" stroke="0" extrusionOk="0">
                  <a:moveTo>
                    <a:pt x="0" y="55"/>
                  </a:moveTo>
                  <a:cubicBezTo>
                    <a:pt x="513" y="18"/>
                    <a:pt x="1028" y="-1"/>
                    <a:pt x="1543" y="0"/>
                  </a:cubicBezTo>
                  <a:cubicBezTo>
                    <a:pt x="11056" y="0"/>
                    <a:pt x="19449" y="6223"/>
                    <a:pt x="22212" y="15326"/>
                  </a:cubicBezTo>
                  <a:lnTo>
                    <a:pt x="1543" y="2160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4365" name="Object 45"/>
            <p:cNvGraphicFramePr>
              <a:graphicFrameLocks noChangeAspect="1"/>
            </p:cNvGraphicFramePr>
            <p:nvPr/>
          </p:nvGraphicFramePr>
          <p:xfrm>
            <a:off x="1400" y="3912"/>
            <a:ext cx="2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1" name="Equation" r:id="rId11" imgW="330200" imgH="419100" progId="Equation.3">
                    <p:embed/>
                  </p:oleObj>
                </mc:Choice>
                <mc:Fallback>
                  <p:oleObj name="Equation" r:id="rId11" imgW="330200" imgH="4191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3912"/>
                          <a:ext cx="20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Text Box 46"/>
            <p:cNvSpPr txBox="1">
              <a:spLocks noChangeArrowheads="1"/>
            </p:cNvSpPr>
            <p:nvPr/>
          </p:nvSpPr>
          <p:spPr bwMode="auto">
            <a:xfrm>
              <a:off x="192" y="2880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4367" name="Text Box 47"/>
            <p:cNvSpPr txBox="1">
              <a:spLocks noChangeArrowheads="1"/>
            </p:cNvSpPr>
            <p:nvPr/>
          </p:nvSpPr>
          <p:spPr bwMode="auto">
            <a:xfrm>
              <a:off x="394" y="3888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4368" name="Text Box 48"/>
            <p:cNvSpPr txBox="1">
              <a:spLocks noChangeArrowheads="1"/>
            </p:cNvSpPr>
            <p:nvPr/>
          </p:nvSpPr>
          <p:spPr bwMode="auto">
            <a:xfrm>
              <a:off x="2328" y="3888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graphicFrame>
          <p:nvGraphicFramePr>
            <p:cNvPr id="14369" name="Object 50"/>
            <p:cNvGraphicFramePr>
              <a:graphicFrameLocks noChangeAspect="1"/>
            </p:cNvGraphicFramePr>
            <p:nvPr/>
          </p:nvGraphicFramePr>
          <p:xfrm>
            <a:off x="2496" y="2448"/>
            <a:ext cx="24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2" name="Equation" r:id="rId13" imgW="371439" imgH="400042" progId="Equation.3">
                    <p:embed/>
                  </p:oleObj>
                </mc:Choice>
                <mc:Fallback>
                  <p:oleObj name="Equation" r:id="rId13" imgW="371439" imgH="400042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448"/>
                          <a:ext cx="24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0" name="Object 57"/>
            <p:cNvGraphicFramePr>
              <a:graphicFrameLocks noChangeAspect="1"/>
            </p:cNvGraphicFramePr>
            <p:nvPr/>
          </p:nvGraphicFramePr>
          <p:xfrm>
            <a:off x="144" y="3568"/>
            <a:ext cx="336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3" name="Equation" r:id="rId15" imgW="514237" imgH="542836" progId="Equation.3">
                    <p:embed/>
                  </p:oleObj>
                </mc:Choice>
                <mc:Fallback>
                  <p:oleObj name="Equation" r:id="rId15" imgW="514237" imgH="542836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568"/>
                          <a:ext cx="336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6" name="Group 89"/>
          <p:cNvGrpSpPr>
            <a:grpSpLocks/>
          </p:cNvGrpSpPr>
          <p:nvPr/>
        </p:nvGrpSpPr>
        <p:grpSpPr bwMode="auto">
          <a:xfrm>
            <a:off x="4616450" y="3929063"/>
            <a:ext cx="4298950" cy="2743200"/>
            <a:chOff x="2820" y="2475"/>
            <a:chExt cx="2708" cy="1728"/>
          </a:xfrm>
        </p:grpSpPr>
        <p:graphicFrame>
          <p:nvGraphicFramePr>
            <p:cNvPr id="14349" name="Object 55"/>
            <p:cNvGraphicFramePr>
              <a:graphicFrameLocks noChangeAspect="1"/>
            </p:cNvGraphicFramePr>
            <p:nvPr/>
          </p:nvGraphicFramePr>
          <p:xfrm>
            <a:off x="2820" y="3804"/>
            <a:ext cx="1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4" name="Equation" r:id="rId17" imgW="190500" imgH="419100" progId="Equation.3">
                    <p:embed/>
                  </p:oleObj>
                </mc:Choice>
                <mc:Fallback>
                  <p:oleObj name="Equation" r:id="rId17" imgW="190500" imgH="419100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3804"/>
                          <a:ext cx="12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Line 74"/>
            <p:cNvSpPr>
              <a:spLocks noChangeShapeType="1"/>
            </p:cNvSpPr>
            <p:nvPr/>
          </p:nvSpPr>
          <p:spPr bwMode="auto">
            <a:xfrm flipV="1">
              <a:off x="3297" y="2606"/>
              <a:ext cx="1943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1" name="Line 75"/>
            <p:cNvSpPr>
              <a:spLocks noChangeShapeType="1"/>
            </p:cNvSpPr>
            <p:nvPr/>
          </p:nvSpPr>
          <p:spPr bwMode="auto">
            <a:xfrm>
              <a:off x="3296" y="2523"/>
              <a:ext cx="0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2" name="Line 76"/>
            <p:cNvSpPr>
              <a:spLocks noChangeShapeType="1"/>
            </p:cNvSpPr>
            <p:nvPr/>
          </p:nvSpPr>
          <p:spPr bwMode="auto">
            <a:xfrm>
              <a:off x="5240" y="2523"/>
              <a:ext cx="0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3" name="Line 77"/>
            <p:cNvSpPr>
              <a:spLocks noChangeShapeType="1"/>
            </p:cNvSpPr>
            <p:nvPr/>
          </p:nvSpPr>
          <p:spPr bwMode="auto">
            <a:xfrm>
              <a:off x="3296" y="3867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4354" name="Object 79"/>
            <p:cNvGraphicFramePr>
              <a:graphicFrameLocks noChangeAspect="1"/>
            </p:cNvGraphicFramePr>
            <p:nvPr/>
          </p:nvGraphicFramePr>
          <p:xfrm>
            <a:off x="4184" y="3939"/>
            <a:ext cx="2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5" name="Equation" r:id="rId19" imgW="330200" imgH="419100" progId="Equation.3">
                    <p:embed/>
                  </p:oleObj>
                </mc:Choice>
                <mc:Fallback>
                  <p:oleObj name="Equation" r:id="rId19" imgW="330200" imgH="419100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3939"/>
                          <a:ext cx="20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5" name="Text Box 80"/>
            <p:cNvSpPr txBox="1">
              <a:spLocks noChangeArrowheads="1"/>
            </p:cNvSpPr>
            <p:nvPr/>
          </p:nvSpPr>
          <p:spPr bwMode="auto">
            <a:xfrm>
              <a:off x="2976" y="290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4356" name="Text Box 81"/>
            <p:cNvSpPr txBox="1">
              <a:spLocks noChangeArrowheads="1"/>
            </p:cNvSpPr>
            <p:nvPr/>
          </p:nvSpPr>
          <p:spPr bwMode="auto">
            <a:xfrm>
              <a:off x="3178" y="3915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4357" name="Text Box 82"/>
            <p:cNvSpPr txBox="1">
              <a:spLocks noChangeArrowheads="1"/>
            </p:cNvSpPr>
            <p:nvPr/>
          </p:nvSpPr>
          <p:spPr bwMode="auto">
            <a:xfrm>
              <a:off x="5112" y="3915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800" b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graphicFrame>
          <p:nvGraphicFramePr>
            <p:cNvPr id="14358" name="Object 83"/>
            <p:cNvGraphicFramePr>
              <a:graphicFrameLocks noChangeAspect="1"/>
            </p:cNvGraphicFramePr>
            <p:nvPr/>
          </p:nvGraphicFramePr>
          <p:xfrm>
            <a:off x="5280" y="2475"/>
            <a:ext cx="24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6" name="Equation" r:id="rId20" imgW="371439" imgH="400042" progId="Equation.3">
                    <p:embed/>
                  </p:oleObj>
                </mc:Choice>
                <mc:Fallback>
                  <p:oleObj name="Equation" r:id="rId20" imgW="371439" imgH="400042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475"/>
                          <a:ext cx="24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9" name="Object 85"/>
            <p:cNvGraphicFramePr>
              <a:graphicFrameLocks noChangeAspect="1"/>
            </p:cNvGraphicFramePr>
            <p:nvPr/>
          </p:nvGraphicFramePr>
          <p:xfrm>
            <a:off x="2952" y="3639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7" name="Equation" r:id="rId22" imgW="438114" imgH="400042" progId="Equation.3">
                    <p:embed/>
                  </p:oleObj>
                </mc:Choice>
                <mc:Fallback>
                  <p:oleObj name="Equation" r:id="rId22" imgW="438114" imgH="400042" progId="Equation.3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" y="3639"/>
                          <a:ext cx="28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7" name="Object 87"/>
          <p:cNvGraphicFramePr>
            <a:graphicFrameLocks noChangeAspect="1"/>
          </p:cNvGraphicFramePr>
          <p:nvPr/>
        </p:nvGraphicFramePr>
        <p:xfrm>
          <a:off x="6057900" y="3175000"/>
          <a:ext cx="1714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8" name="Equation" r:id="rId24" imgW="1695499" imgH="695349" progId="Equation.3">
                  <p:embed/>
                </p:oleObj>
              </mc:Choice>
              <mc:Fallback>
                <p:oleObj name="Equation" r:id="rId24" imgW="1695499" imgH="695349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175000"/>
                        <a:ext cx="1714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90"/>
          <p:cNvSpPr>
            <a:spLocks noChangeArrowheads="1"/>
          </p:cNvSpPr>
          <p:nvPr/>
        </p:nvSpPr>
        <p:spPr bwMode="auto">
          <a:xfrm>
            <a:off x="5562600" y="26797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0" dirty="0">
                <a:latin typeface="Arial" charset="0"/>
              </a:rPr>
              <a:t>“Mistura Ideal”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938"/>
            <a:ext cx="7772400" cy="3276600"/>
          </a:xfrm>
        </p:spPr>
        <p:txBody>
          <a:bodyPr/>
          <a:lstStyle/>
          <a:p>
            <a:pPr eaLnBrk="1" hangingPunct="1"/>
            <a: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  <a:t>Propriedades de Mistura</a:t>
            </a:r>
            <a:b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  <a:t/>
            </a:r>
            <a:b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</a:br>
            <a:r>
              <a:rPr lang="pt-BR" altLang="pt-BR" sz="4000" dirty="0" smtClean="0">
                <a:solidFill>
                  <a:srgbClr val="969696"/>
                </a:solidFill>
                <a:latin typeface="Arial" charset="0"/>
              </a:rPr>
              <a:t>Referência: Puros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150" y="228600"/>
            <a:ext cx="5181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latin typeface="Arial" charset="0"/>
              </a:rPr>
              <a:t>Propriedades de Mistura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534400" cy="129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Define-se uma </a:t>
            </a:r>
            <a:r>
              <a:rPr lang="pt-BR" altLang="pt-BR" sz="2800" i="1" dirty="0" smtClean="0">
                <a:solidFill>
                  <a:srgbClr val="008E18"/>
                </a:solidFill>
                <a:latin typeface="Arial" charset="0"/>
              </a:rPr>
              <a:t>propriedade de mistura </a:t>
            </a:r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como a variação da propriedade no processo de mistura, partindo dos puros, em T e P especificadas: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600" dirty="0" smtClean="0">
              <a:latin typeface="Arial" charset="0"/>
            </a:endParaRPr>
          </a:p>
        </p:txBody>
      </p:sp>
      <p:graphicFrame>
        <p:nvGraphicFramePr>
          <p:cNvPr id="16388" name="Object 11"/>
          <p:cNvGraphicFramePr>
            <a:graphicFrameLocks noChangeAspect="1"/>
          </p:cNvGraphicFramePr>
          <p:nvPr/>
        </p:nvGraphicFramePr>
        <p:xfrm>
          <a:off x="1593850" y="2743200"/>
          <a:ext cx="5956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Equation" r:id="rId3" imgW="5934110" imgH="790635" progId="Equation.3">
                  <p:embed/>
                </p:oleObj>
              </mc:Choice>
              <mc:Fallback>
                <p:oleObj name="Equation" r:id="rId3" imgW="5934110" imgH="79063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743200"/>
                        <a:ext cx="5956300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13"/>
          <p:cNvSpPr>
            <a:spLocks noChangeShapeType="1"/>
          </p:cNvSpPr>
          <p:nvPr/>
        </p:nvSpPr>
        <p:spPr bwMode="auto">
          <a:xfrm>
            <a:off x="2717800" y="38100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>
            <a:off x="6680200" y="38100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1" name="Line 15"/>
          <p:cNvSpPr>
            <a:spLocks noChangeShapeType="1"/>
          </p:cNvSpPr>
          <p:nvPr/>
        </p:nvSpPr>
        <p:spPr bwMode="auto">
          <a:xfrm>
            <a:off x="2717800" y="5943600"/>
            <a:ext cx="396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2" name="Arc 16"/>
          <p:cNvSpPr>
            <a:spLocks/>
          </p:cNvSpPr>
          <p:nvPr/>
        </p:nvSpPr>
        <p:spPr bwMode="auto">
          <a:xfrm flipV="1">
            <a:off x="2717800" y="3276600"/>
            <a:ext cx="3962400" cy="2514600"/>
          </a:xfrm>
          <a:custGeom>
            <a:avLst/>
            <a:gdLst>
              <a:gd name="T0" fmla="*/ 0 w 22212"/>
              <a:gd name="T1" fmla="*/ 86778846 h 21600"/>
              <a:gd name="T2" fmla="*/ 2147483647 w 22212"/>
              <a:gd name="T3" fmla="*/ 2147483647 h 21600"/>
              <a:gd name="T4" fmla="*/ 2147483647 w 22212"/>
              <a:gd name="T5" fmla="*/ 2147483647 h 21600"/>
              <a:gd name="T6" fmla="*/ 0 60000 65536"/>
              <a:gd name="T7" fmla="*/ 0 60000 65536"/>
              <a:gd name="T8" fmla="*/ 0 60000 65536"/>
              <a:gd name="T9" fmla="*/ 0 w 22212"/>
              <a:gd name="T10" fmla="*/ 0 h 21600"/>
              <a:gd name="T11" fmla="*/ 22212 w 22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2" h="21600" fill="none" extrusionOk="0">
                <a:moveTo>
                  <a:pt x="0" y="55"/>
                </a:moveTo>
                <a:cubicBezTo>
                  <a:pt x="513" y="18"/>
                  <a:pt x="1028" y="-1"/>
                  <a:pt x="1543" y="0"/>
                </a:cubicBezTo>
                <a:cubicBezTo>
                  <a:pt x="11056" y="0"/>
                  <a:pt x="19449" y="6223"/>
                  <a:pt x="22212" y="15326"/>
                </a:cubicBezTo>
              </a:path>
              <a:path w="22212" h="21600" stroke="0" extrusionOk="0">
                <a:moveTo>
                  <a:pt x="0" y="55"/>
                </a:moveTo>
                <a:cubicBezTo>
                  <a:pt x="513" y="18"/>
                  <a:pt x="1028" y="-1"/>
                  <a:pt x="1543" y="0"/>
                </a:cubicBezTo>
                <a:cubicBezTo>
                  <a:pt x="11056" y="0"/>
                  <a:pt x="19449" y="6223"/>
                  <a:pt x="22212" y="15326"/>
                </a:cubicBezTo>
                <a:lnTo>
                  <a:pt x="1543" y="21600"/>
                </a:lnTo>
                <a:lnTo>
                  <a:pt x="0" y="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6393" name="Object 17"/>
          <p:cNvGraphicFramePr>
            <a:graphicFrameLocks noChangeAspect="1"/>
          </p:cNvGraphicFramePr>
          <p:nvPr/>
        </p:nvGraphicFramePr>
        <p:xfrm>
          <a:off x="4699000" y="6057900"/>
          <a:ext cx="33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" name="Equation" r:id="rId5" imgW="330200" imgH="419100" progId="Equation.3">
                  <p:embed/>
                </p:oleObj>
              </mc:Choice>
              <mc:Fallback>
                <p:oleObj name="Equation" r:id="rId5" imgW="3302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6057900"/>
                        <a:ext cx="33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2209800" y="44196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2530475" y="60198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6477000" y="60198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 flipV="1">
            <a:off x="2705100" y="4025900"/>
            <a:ext cx="3959225" cy="1763713"/>
          </a:xfrm>
          <a:prstGeom prst="line">
            <a:avLst/>
          </a:prstGeom>
          <a:noFill/>
          <a:ln w="9525">
            <a:solidFill>
              <a:srgbClr val="008E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6398" name="Object 23"/>
          <p:cNvGraphicFramePr>
            <a:graphicFrameLocks noChangeAspect="1"/>
          </p:cNvGraphicFramePr>
          <p:nvPr/>
        </p:nvGraphicFramePr>
        <p:xfrm>
          <a:off x="4584700" y="4876800"/>
          <a:ext cx="29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3" name="Equation" r:id="rId7" imgW="276150" imgH="504776" progId="Equation.3">
                  <p:embed/>
                </p:oleObj>
              </mc:Choice>
              <mc:Fallback>
                <p:oleObj name="Equation" r:id="rId7" imgW="276150" imgH="50477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876800"/>
                        <a:ext cx="292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27"/>
          <p:cNvGraphicFramePr>
            <a:graphicFrameLocks noChangeAspect="1"/>
          </p:cNvGraphicFramePr>
          <p:nvPr/>
        </p:nvGraphicFramePr>
        <p:xfrm>
          <a:off x="6381750" y="588645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4" name="Equation" r:id="rId9" imgW="190500" imgH="419100" progId="Equation.3">
                  <p:embed/>
                </p:oleObj>
              </mc:Choice>
              <mc:Fallback>
                <p:oleObj name="Equation" r:id="rId9" imgW="190500" imgH="4191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886450"/>
                        <a:ext cx="190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8"/>
          <p:cNvGraphicFramePr>
            <a:graphicFrameLocks noChangeAspect="1"/>
          </p:cNvGraphicFramePr>
          <p:nvPr/>
        </p:nvGraphicFramePr>
        <p:xfrm>
          <a:off x="4953000" y="4826000"/>
          <a:ext cx="53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5" name="Equation" r:id="rId11" imgW="514237" imgH="295307" progId="Equation.3">
                  <p:embed/>
                </p:oleObj>
              </mc:Choice>
              <mc:Fallback>
                <p:oleObj name="Equation" r:id="rId11" imgW="514237" imgH="295307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26000"/>
                        <a:ext cx="533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3"/>
          <p:cNvGraphicFramePr>
            <a:graphicFrameLocks noChangeAspect="1"/>
          </p:cNvGraphicFramePr>
          <p:nvPr/>
        </p:nvGraphicFramePr>
        <p:xfrm>
          <a:off x="381000" y="784225"/>
          <a:ext cx="8275638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Gráfico" r:id="rId3" imgW="8382000" imgH="6410249" progId="Excel.Chart.8">
                  <p:embed/>
                </p:oleObj>
              </mc:Choice>
              <mc:Fallback>
                <p:oleObj name="Gráfico" r:id="rId3" imgW="8382000" imgH="6410249" progId="Excel.Char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84225"/>
                        <a:ext cx="8275638" cy="604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5334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solidFill>
                  <a:schemeClr val="tx1"/>
                </a:solidFill>
                <a:latin typeface="Arial" charset="0"/>
              </a:rPr>
              <a:t>Aplicação: etanol e água, 20 ºC, 1 atm</a:t>
            </a: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1295400" y="1814513"/>
            <a:ext cx="7108825" cy="3757612"/>
          </a:xfrm>
          <a:prstGeom prst="line">
            <a:avLst/>
          </a:prstGeom>
          <a:noFill/>
          <a:ln w="9525">
            <a:solidFill>
              <a:srgbClr val="008E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1306513" y="1203325"/>
            <a:ext cx="7108825" cy="4725988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1309688" y="1195388"/>
            <a:ext cx="7112000" cy="43799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nimBg="1"/>
      <p:bldP spid="20514" grpId="0" animBg="1"/>
      <p:bldP spid="205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solidFill>
                  <a:schemeClr val="tx1"/>
                </a:solidFill>
                <a:latin typeface="Arial" charset="0"/>
              </a:rPr>
              <a:t>Aplicação: etanol e água, 20 ºC, 1 atm</a:t>
            </a:r>
          </a:p>
        </p:txBody>
      </p:sp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1143000" y="1371600"/>
          <a:ext cx="65722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Gráfico" r:id="rId3" imgW="6572402" imgH="5095951" progId="Excel.Chart.8">
                  <p:embed/>
                </p:oleObj>
              </mc:Choice>
              <mc:Fallback>
                <p:oleObj name="Gráfico" r:id="rId3" imgW="6572402" imgH="509595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5722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4572000" y="3048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0">
                <a:solidFill>
                  <a:srgbClr val="FF66FF"/>
                </a:solidFill>
                <a:latin typeface="Symbol" pitchFamily="18" charset="2"/>
              </a:rPr>
              <a:t>D</a:t>
            </a:r>
            <a:r>
              <a:rPr lang="pt-BR" altLang="pt-BR" sz="1800" b="0">
                <a:solidFill>
                  <a:srgbClr val="FF66FF"/>
                </a:solidFill>
                <a:latin typeface="Arial" charset="0"/>
              </a:rPr>
              <a:t>V (cm</a:t>
            </a:r>
            <a:r>
              <a:rPr lang="pt-BR" altLang="pt-BR" sz="1800" b="0" baseline="30000">
                <a:solidFill>
                  <a:srgbClr val="FF66FF"/>
                </a:solidFill>
                <a:latin typeface="Arial" charset="0"/>
              </a:rPr>
              <a:t>3</a:t>
            </a:r>
            <a:r>
              <a:rPr lang="pt-BR" altLang="pt-BR" sz="1800" b="0">
                <a:solidFill>
                  <a:srgbClr val="FF66FF"/>
                </a:solidFill>
                <a:latin typeface="Arial" charset="0"/>
              </a:rPr>
              <a:t>/mol)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5638800" y="4724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pt-BR" altLang="pt-BR" sz="1800" b="0">
                <a:solidFill>
                  <a:schemeClr val="bg2"/>
                </a:solidFill>
                <a:latin typeface="Arial" charset="0"/>
              </a:rPr>
              <a:t>V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150" y="228600"/>
            <a:ext cx="5181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smtClean="0">
                <a:latin typeface="Arial" charset="0"/>
              </a:rPr>
              <a:t>Mistura de Gases Ideais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534400" cy="2971800"/>
          </a:xfrm>
        </p:spPr>
        <p:txBody>
          <a:bodyPr/>
          <a:lstStyle/>
          <a:p>
            <a:pPr algn="just"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Teorema de </a:t>
            </a:r>
            <a:r>
              <a:rPr lang="pt-BR" altLang="pt-BR" sz="2800" dirty="0" err="1" smtClean="0">
                <a:solidFill>
                  <a:srgbClr val="008E18"/>
                </a:solidFill>
                <a:latin typeface="Arial" charset="0"/>
              </a:rPr>
              <a:t>Gibbs</a:t>
            </a:r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:</a:t>
            </a:r>
          </a:p>
          <a:p>
            <a:pPr algn="just" eaLnBrk="1" hangingPunct="1"/>
            <a:endParaRPr lang="pt-BR" altLang="pt-BR" sz="1000" dirty="0" smtClean="0">
              <a:solidFill>
                <a:srgbClr val="008E18"/>
              </a:solidFill>
              <a:latin typeface="Arial" charset="0"/>
            </a:endParaRPr>
          </a:p>
          <a:p>
            <a:pPr algn="just"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	Uma propriedade termodinâmica total (exceto volume) de uma mistura de gases ideais é a soma das propriedades totais das espécies individuais, cada uma calculada na temperatura do sistema, mas com sua própria pressão parcial</a:t>
            </a:r>
            <a:endParaRPr lang="pt-BR" altLang="pt-BR" sz="2800" dirty="0" smtClean="0">
              <a:latin typeface="Arial" charset="0"/>
            </a:endParaRPr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381000" y="4419600"/>
            <a:ext cx="106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Assim,</a:t>
            </a:r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1574800" y="4354513"/>
          <a:ext cx="505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3" imgW="5038716" imgH="562002" progId="Equation.3">
                  <p:embed/>
                </p:oleObj>
              </mc:Choice>
              <mc:Fallback>
                <p:oleObj name="Equation" r:id="rId3" imgW="5038716" imgH="56200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354513"/>
                        <a:ext cx="50546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22"/>
          <p:cNvSpPr txBox="1">
            <a:spLocks noChangeArrowheads="1"/>
          </p:cNvSpPr>
          <p:nvPr/>
        </p:nvSpPr>
        <p:spPr bwMode="auto">
          <a:xfrm>
            <a:off x="282575" y="5181600"/>
            <a:ext cx="388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Mas, para gases ideais,</a:t>
            </a:r>
          </a:p>
        </p:txBody>
      </p:sp>
      <p:graphicFrame>
        <p:nvGraphicFramePr>
          <p:cNvPr id="19463" name="Object 23"/>
          <p:cNvGraphicFramePr>
            <a:graphicFrameLocks noChangeAspect="1"/>
          </p:cNvGraphicFramePr>
          <p:nvPr/>
        </p:nvGraphicFramePr>
        <p:xfrm>
          <a:off x="4165600" y="5232400"/>
          <a:ext cx="474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ção" r:id="rId5" imgW="4733953" imgH="400042" progId="Equation.3">
                  <p:embed/>
                </p:oleObj>
              </mc:Choice>
              <mc:Fallback>
                <p:oleObj name="Equação" r:id="rId5" imgW="4733953" imgH="40004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232400"/>
                        <a:ext cx="4749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381000" y="5889625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Logo,</a:t>
            </a:r>
          </a:p>
        </p:txBody>
      </p:sp>
      <p:graphicFrame>
        <p:nvGraphicFramePr>
          <p:cNvPr id="19465" name="Object 26"/>
          <p:cNvGraphicFramePr>
            <a:graphicFrameLocks noChangeAspect="1"/>
          </p:cNvGraphicFramePr>
          <p:nvPr/>
        </p:nvGraphicFramePr>
        <p:xfrm>
          <a:off x="1371600" y="5930900"/>
          <a:ext cx="326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7" imgW="3247929" imgH="447550" progId="Equation.3">
                  <p:embed/>
                </p:oleObj>
              </mc:Choice>
              <mc:Fallback>
                <p:oleObj name="Equation" r:id="rId7" imgW="3247929" imgH="44755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30900"/>
                        <a:ext cx="326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27"/>
          <p:cNvGraphicFramePr>
            <a:graphicFrameLocks noChangeAspect="1"/>
          </p:cNvGraphicFramePr>
          <p:nvPr/>
        </p:nvGraphicFramePr>
        <p:xfrm>
          <a:off x="4749800" y="5813425"/>
          <a:ext cx="431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Equation" r:id="rId9" imgW="4295839" imgH="562002" progId="Equation.3">
                  <p:embed/>
                </p:oleObj>
              </mc:Choice>
              <mc:Fallback>
                <p:oleObj name="Equation" r:id="rId9" imgW="4295839" imgH="56200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813425"/>
                        <a:ext cx="43180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E1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latin typeface="Arial" charset="0"/>
              </a:rPr>
              <a:t>Equação Fundamental de </a:t>
            </a:r>
            <a:r>
              <a:rPr lang="pt-BR" altLang="pt-BR" sz="3200" dirty="0" err="1" smtClean="0">
                <a:latin typeface="Arial" charset="0"/>
              </a:rPr>
              <a:t>Gibbs</a:t>
            </a:r>
            <a:endParaRPr lang="pt-BR" altLang="pt-BR" sz="3200" dirty="0" smtClean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304800" y="990600"/>
                <a:ext cx="8534400" cy="5562600"/>
              </a:xfrm>
              <a:noFill/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latin typeface="Arial" charset="0"/>
                  </a:rPr>
                  <a:t>Em Termodinâmica I estávamos interessados em sistemas de composição constante. Com as restrições usuais (sem reação nuclear, desprezando variações de energias cinética e potencial macroscópicas, apenas de trabalho de expansão volumétrica), chegamos ao critério de espontaneidade e equilíbrio para transformações em pressão e temperatura especificadas: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𝑑𝐺</m:t>
                    </m:r>
                    <m:r>
                      <a:rPr lang="pt-BR" altLang="pt-BR" sz="2800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pt-BR" altLang="pt-BR" sz="2800" dirty="0" smtClean="0">
                    <a:latin typeface="Arial" charset="0"/>
                  </a:rPr>
                  <a:t>, sendo a igualdade para o processo reversível (e o equilíbrio é um caso particular do reversível), e a desigualdade para o irreversível. A energia de </a:t>
                </a:r>
                <a:r>
                  <a:rPr lang="pt-BR" altLang="pt-BR" sz="2800" dirty="0" err="1" smtClean="0">
                    <a:latin typeface="Arial" charset="0"/>
                  </a:rPr>
                  <a:t>Gibbs</a:t>
                </a:r>
                <a:r>
                  <a:rPr lang="pt-BR" altLang="pt-BR" sz="2800" dirty="0" smtClean="0">
                    <a:latin typeface="Arial" charset="0"/>
                  </a:rPr>
                  <a:t> tem como variáveis canônicas a temperatura e pressão, e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</a:rPr>
                      <m:t>𝑑𝐺</m:t>
                    </m:r>
                    <m:r>
                      <a:rPr lang="pt-BR" altLang="pt-BR" sz="2800" b="0" i="1" smtClean="0">
                        <a:latin typeface="Cambria Math"/>
                      </a:rPr>
                      <m:t>=−</m:t>
                    </m:r>
                    <m:r>
                      <a:rPr lang="pt-BR" altLang="pt-BR" sz="2800" b="0" i="1" smtClean="0">
                        <a:latin typeface="Cambria Math"/>
                      </a:rPr>
                      <m:t>𝑆𝑑𝑇</m:t>
                    </m:r>
                    <m:r>
                      <a:rPr lang="pt-BR" altLang="pt-BR" sz="2800" b="0" i="1" smtClean="0">
                        <a:latin typeface="Cambria Math"/>
                      </a:rPr>
                      <m:t>+</m:t>
                    </m:r>
                    <m:r>
                      <a:rPr lang="pt-BR" altLang="pt-BR" sz="2800" b="0" i="1" smtClean="0">
                        <a:latin typeface="Cambria Math"/>
                      </a:rPr>
                      <m:t>𝑉𝑑𝑃</m:t>
                    </m:r>
                  </m:oMath>
                </a14:m>
                <a:r>
                  <a:rPr lang="pt-BR" altLang="pt-BR" sz="2800" dirty="0" smtClean="0">
                    <a:latin typeface="Arial" charset="0"/>
                  </a:rPr>
                  <a:t>. Mas e para sistema aberto, com composição variável? Como fica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</a:rPr>
                      <m:t>𝑑𝐺</m:t>
                    </m:r>
                  </m:oMath>
                </a14:m>
                <a:r>
                  <a:rPr lang="pt-BR" altLang="pt-BR" sz="2800" dirty="0" smtClean="0">
                    <a:latin typeface="Arial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534400" cy="5562600"/>
              </a:xfrm>
              <a:blipFill rotWithShape="1">
                <a:blip r:embed="rId2"/>
                <a:stretch>
                  <a:fillRect l="-1429" t="-1864" r="-1429"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5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76200" y="228600"/>
          <a:ext cx="431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1" name="Equation" r:id="rId3" imgW="4295839" imgH="562002" progId="Equation.3">
                  <p:embed/>
                </p:oleObj>
              </mc:Choice>
              <mc:Fallback>
                <p:oleObj name="Equation" r:id="rId3" imgW="4295839" imgH="56200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28600"/>
                        <a:ext cx="43180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E1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2"/>
          <p:cNvGraphicFramePr>
            <a:graphicFrameLocks noChangeAspect="1"/>
          </p:cNvGraphicFramePr>
          <p:nvPr/>
        </p:nvGraphicFramePr>
        <p:xfrm>
          <a:off x="4572000" y="231775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2" name="Equation" r:id="rId5" imgW="4448086" imgH="562002" progId="Equation.3">
                  <p:embed/>
                </p:oleObj>
              </mc:Choice>
              <mc:Fallback>
                <p:oleObj name="Equation" r:id="rId5" imgW="4448086" imgH="5620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1775"/>
                        <a:ext cx="4470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E1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3"/>
          <p:cNvGraphicFramePr>
            <a:graphicFrameLocks noChangeAspect="1"/>
          </p:cNvGraphicFramePr>
          <p:nvPr/>
        </p:nvGraphicFramePr>
        <p:xfrm>
          <a:off x="2514600" y="1219200"/>
          <a:ext cx="4660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" name="Equation" r:id="rId7" imgW="4638664" imgH="504776" progId="Equation.3">
                  <p:embed/>
                </p:oleObj>
              </mc:Choice>
              <mc:Fallback>
                <p:oleObj name="Equation" r:id="rId7" imgW="4638664" imgH="50477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4660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52400" y="1230313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Sendo assim,</a:t>
            </a:r>
          </a:p>
        </p:txBody>
      </p:sp>
      <p:graphicFrame>
        <p:nvGraphicFramePr>
          <p:cNvPr id="20486" name="Object 15"/>
          <p:cNvGraphicFramePr>
            <a:graphicFrameLocks noChangeAspect="1"/>
          </p:cNvGraphicFramePr>
          <p:nvPr/>
        </p:nvGraphicFramePr>
        <p:xfrm>
          <a:off x="2895600" y="1905000"/>
          <a:ext cx="378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" name="Equation" r:id="rId9" imgW="3762436" imgH="438102" progId="Equation.3">
                  <p:embed/>
                </p:oleObj>
              </mc:Choice>
              <mc:Fallback>
                <p:oleObj name="Equation" r:id="rId9" imgW="3762436" imgH="4381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378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219075" y="2895600"/>
            <a:ext cx="1851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Entretanto,</a:t>
            </a:r>
          </a:p>
        </p:txBody>
      </p:sp>
      <p:graphicFrame>
        <p:nvGraphicFramePr>
          <p:cNvPr id="20488" name="Object 17"/>
          <p:cNvGraphicFramePr>
            <a:graphicFrameLocks noChangeAspect="1"/>
          </p:cNvGraphicFramePr>
          <p:nvPr/>
        </p:nvGraphicFramePr>
        <p:xfrm>
          <a:off x="2133600" y="2933700"/>
          <a:ext cx="538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5" name="Equation" r:id="rId11" imgW="5362645" imgH="400042" progId="Equation.3">
                  <p:embed/>
                </p:oleObj>
              </mc:Choice>
              <mc:Fallback>
                <p:oleObj name="Equation" r:id="rId11" imgW="5362645" imgH="40004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33700"/>
                        <a:ext cx="538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261938" y="358140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Precisamos da relação entre </a:t>
            </a:r>
          </a:p>
        </p:txBody>
      </p:sp>
      <p:graphicFrame>
        <p:nvGraphicFramePr>
          <p:cNvPr id="20490" name="Object 19"/>
          <p:cNvGraphicFramePr>
            <a:graphicFrameLocks noChangeAspect="1"/>
          </p:cNvGraphicFramePr>
          <p:nvPr/>
        </p:nvGraphicFramePr>
        <p:xfrm>
          <a:off x="4953000" y="3616325"/>
          <a:ext cx="2705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" name="Equation" r:id="rId13" imgW="2686182" imgH="400042" progId="Equation.3">
                  <p:embed/>
                </p:oleObj>
              </mc:Choice>
              <mc:Fallback>
                <p:oleObj name="Equation" r:id="rId13" imgW="2686182" imgH="40004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16325"/>
                        <a:ext cx="2705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21"/>
          <p:cNvGraphicFramePr>
            <a:graphicFrameLocks noChangeAspect="1"/>
          </p:cNvGraphicFramePr>
          <p:nvPr/>
        </p:nvGraphicFramePr>
        <p:xfrm>
          <a:off x="228600" y="4330700"/>
          <a:ext cx="2679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" name="Equation" r:id="rId15" imgW="2657568" imgH="981209" progId="Equation.3">
                  <p:embed/>
                </p:oleObj>
              </mc:Choice>
              <mc:Fallback>
                <p:oleObj name="Equation" r:id="rId15" imgW="2657568" imgH="98120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0700"/>
                        <a:ext cx="2679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22"/>
          <p:cNvSpPr txBox="1">
            <a:spLocks noChangeArrowheads="1"/>
          </p:cNvSpPr>
          <p:nvPr/>
        </p:nvSpPr>
        <p:spPr bwMode="auto">
          <a:xfrm>
            <a:off x="3200400" y="4449763"/>
            <a:ext cx="525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0">
                <a:latin typeface="Arial" charset="0"/>
              </a:rPr>
              <a:t>T e P: Maxwell de Gibbs.  Assim, </a:t>
            </a:r>
          </a:p>
        </p:txBody>
      </p:sp>
      <p:graphicFrame>
        <p:nvGraphicFramePr>
          <p:cNvPr id="20493" name="Object 27"/>
          <p:cNvGraphicFramePr>
            <a:graphicFrameLocks noChangeAspect="1"/>
          </p:cNvGraphicFramePr>
          <p:nvPr/>
        </p:nvGraphicFramePr>
        <p:xfrm>
          <a:off x="2362200" y="5475288"/>
          <a:ext cx="6502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8" name="Equation" r:id="rId17" imgW="6486409" imgH="1114556" progId="Equation.3">
                  <p:embed/>
                </p:oleObj>
              </mc:Choice>
              <mc:Fallback>
                <p:oleObj name="Equation" r:id="rId17" imgW="6486409" imgH="111455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75288"/>
                        <a:ext cx="6502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28"/>
          <p:cNvSpPr>
            <a:spLocks noChangeArrowheads="1"/>
          </p:cNvSpPr>
          <p:nvPr/>
        </p:nvSpPr>
        <p:spPr bwMode="auto">
          <a:xfrm>
            <a:off x="228600" y="5726113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b="0">
                <a:solidFill>
                  <a:schemeClr val="tx2"/>
                </a:solidFill>
                <a:latin typeface="Arial" charset="0"/>
              </a:rPr>
              <a:t>T constante: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7"/>
          <p:cNvGraphicFramePr>
            <a:graphicFrameLocks noChangeAspect="1"/>
          </p:cNvGraphicFramePr>
          <p:nvPr/>
        </p:nvGraphicFramePr>
        <p:xfrm>
          <a:off x="279400" y="152400"/>
          <a:ext cx="726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" name="Equation" r:id="rId3" imgW="7248452" imgH="895370" progId="Equation.3">
                  <p:embed/>
                </p:oleObj>
              </mc:Choice>
              <mc:Fallback>
                <p:oleObj name="Equation" r:id="rId3" imgW="7248452" imgH="89537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52400"/>
                        <a:ext cx="726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9"/>
          <p:cNvGraphicFramePr>
            <a:graphicFrameLocks noChangeAspect="1"/>
          </p:cNvGraphicFramePr>
          <p:nvPr/>
        </p:nvGraphicFramePr>
        <p:xfrm>
          <a:off x="295275" y="1219200"/>
          <a:ext cx="7531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3" name="Equation" r:id="rId5" imgW="7515154" imgH="562002" progId="Equation.3">
                  <p:embed/>
                </p:oleObj>
              </mc:Choice>
              <mc:Fallback>
                <p:oleObj name="Equation" r:id="rId5" imgW="7515154" imgH="56200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219200"/>
                        <a:ext cx="7531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20"/>
          <p:cNvGraphicFramePr>
            <a:graphicFrameLocks noChangeAspect="1"/>
          </p:cNvGraphicFramePr>
          <p:nvPr/>
        </p:nvGraphicFramePr>
        <p:xfrm>
          <a:off x="315913" y="2006600"/>
          <a:ext cx="7086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4" name="Equation" r:id="rId7" imgW="7067592" imgH="562002" progId="Equation.3">
                  <p:embed/>
                </p:oleObj>
              </mc:Choice>
              <mc:Fallback>
                <p:oleObj name="Equation" r:id="rId7" imgW="7067592" imgH="56200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006600"/>
                        <a:ext cx="70866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184150" y="29337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b="0">
                <a:solidFill>
                  <a:srgbClr val="008E18"/>
                </a:solidFill>
                <a:latin typeface="Arial" charset="0"/>
              </a:rPr>
              <a:t>Logo,</a:t>
            </a:r>
          </a:p>
        </p:txBody>
      </p:sp>
      <p:graphicFrame>
        <p:nvGraphicFramePr>
          <p:cNvPr id="21510" name="Object 22"/>
          <p:cNvGraphicFramePr>
            <a:graphicFrameLocks noChangeAspect="1"/>
          </p:cNvGraphicFramePr>
          <p:nvPr/>
        </p:nvGraphicFramePr>
        <p:xfrm>
          <a:off x="1250950" y="2933700"/>
          <a:ext cx="3390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" name="Equation" r:id="rId9" imgW="3371831" imgH="552554" progId="Equation.3">
                  <p:embed/>
                </p:oleObj>
              </mc:Choice>
              <mc:Fallback>
                <p:oleObj name="Equation" r:id="rId9" imgW="3371831" imgH="55255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33700"/>
                        <a:ext cx="3390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23"/>
          <p:cNvSpPr>
            <a:spLocks noChangeArrowheads="1"/>
          </p:cNvSpPr>
          <p:nvPr/>
        </p:nvSpPr>
        <p:spPr bwMode="auto">
          <a:xfrm>
            <a:off x="196850" y="3733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b="0">
                <a:solidFill>
                  <a:srgbClr val="008E18"/>
                </a:solidFill>
                <a:latin typeface="Arial" charset="0"/>
              </a:rPr>
              <a:t>Sendo</a:t>
            </a:r>
          </a:p>
        </p:txBody>
      </p:sp>
      <p:graphicFrame>
        <p:nvGraphicFramePr>
          <p:cNvPr id="21512" name="Object 24"/>
          <p:cNvGraphicFramePr>
            <a:graphicFrameLocks noChangeAspect="1"/>
          </p:cNvGraphicFramePr>
          <p:nvPr/>
        </p:nvGraphicFramePr>
        <p:xfrm>
          <a:off x="1460500" y="3843338"/>
          <a:ext cx="394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6" name="Equation" r:id="rId11" imgW="3933848" imgH="390594" progId="Equation.3">
                  <p:embed/>
                </p:oleObj>
              </mc:Choice>
              <mc:Fallback>
                <p:oleObj name="Equation" r:id="rId11" imgW="3933848" imgH="39059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843338"/>
                        <a:ext cx="3949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5"/>
          <p:cNvGraphicFramePr>
            <a:graphicFrameLocks noChangeAspect="1"/>
          </p:cNvGraphicFramePr>
          <p:nvPr/>
        </p:nvGraphicFramePr>
        <p:xfrm>
          <a:off x="315913" y="4419600"/>
          <a:ext cx="739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" name="Equation" r:id="rId13" imgW="7372355" imgH="562002" progId="Equation.3">
                  <p:embed/>
                </p:oleObj>
              </mc:Choice>
              <mc:Fallback>
                <p:oleObj name="Equation" r:id="rId13" imgW="7372355" imgH="562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419600"/>
                        <a:ext cx="7391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26"/>
          <p:cNvGraphicFramePr>
            <a:graphicFrameLocks noChangeAspect="1"/>
          </p:cNvGraphicFramePr>
          <p:nvPr/>
        </p:nvGraphicFramePr>
        <p:xfrm>
          <a:off x="315913" y="5181600"/>
          <a:ext cx="739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" name="Equation" r:id="rId15" imgW="7372355" imgH="562002" progId="Equation.3">
                  <p:embed/>
                </p:oleObj>
              </mc:Choice>
              <mc:Fallback>
                <p:oleObj name="Equation" r:id="rId15" imgW="7372355" imgH="562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5181600"/>
                        <a:ext cx="7391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27"/>
          <p:cNvGraphicFramePr>
            <a:graphicFrameLocks noChangeAspect="1"/>
          </p:cNvGraphicFramePr>
          <p:nvPr/>
        </p:nvGraphicFramePr>
        <p:xfrm>
          <a:off x="282575" y="5943600"/>
          <a:ext cx="487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" name="Equation" r:id="rId17" imgW="4857856" imgH="552554" progId="Equation.3">
                  <p:embed/>
                </p:oleObj>
              </mc:Choice>
              <mc:Fallback>
                <p:oleObj name="Equation" r:id="rId17" imgW="4857856" imgH="552554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943600"/>
                        <a:ext cx="4876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457200"/>
          </a:xfrm>
        </p:spPr>
        <p:txBody>
          <a:bodyPr lIns="0" tIns="0" rIns="0" bIns="0"/>
          <a:lstStyle/>
          <a:p>
            <a:pPr algn="ctr" eaLnBrk="1" hangingPunct="1"/>
            <a:r>
              <a:rPr lang="pt-BR" altLang="pt-BR" sz="2800" b="0" dirty="0" smtClean="0">
                <a:solidFill>
                  <a:srgbClr val="00A41B"/>
                </a:solidFill>
                <a:latin typeface="Arial" charset="0"/>
              </a:rPr>
              <a:t>Aplicando os conceitos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Texto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38752" y="762000"/>
                <a:ext cx="8862950" cy="1905000"/>
              </a:xfrm>
              <a:noFill/>
            </p:spPr>
            <p:txBody>
              <a:bodyPr/>
              <a:lstStyle/>
              <a:p>
                <a:pPr algn="just"/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11.1 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(adaptado). 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 é a variaçã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na entropia quando 0,7 m</a:t>
                </a:r>
                <a:r>
                  <a:rPr lang="pt-BR" sz="18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CO</a:t>
                </a:r>
                <a:r>
                  <a:rPr lang="pt-BR" sz="18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0,3 m</a:t>
                </a:r>
                <a:r>
                  <a:rPr lang="pt-BR" sz="18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N</a:t>
                </a:r>
                <a:r>
                  <a:rPr lang="pt-BR" sz="18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ambos a 1 bar e 25°C, misturam-se nas mesmas condições?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R: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205 J/K</a:t>
                </a:r>
                <a:endParaRPr lang="pt-BR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11.8. Se a densidade molar de uma mistura binária é dada pela expressão empírica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pt-BR" sz="18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encontre as expressões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d>
                          <m:d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sz="18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sz="1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800" i="1"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sSub>
                          <m:sSub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i="1"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  <m:sSub>
                          <m:sSub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BR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Espaço Reservado para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38752" y="762000"/>
                <a:ext cx="8862950" cy="1905000"/>
              </a:xfrm>
              <a:blipFill rotWithShape="1">
                <a:blip r:embed="rId2"/>
                <a:stretch>
                  <a:fillRect l="-619" t="-1597" r="-5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3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latin typeface="Arial" charset="0"/>
              </a:rPr>
              <a:t>Equação Fundamental de </a:t>
            </a:r>
            <a:r>
              <a:rPr lang="pt-BR" altLang="pt-BR" sz="3200" dirty="0" err="1" smtClean="0">
                <a:latin typeface="Arial" charset="0"/>
              </a:rPr>
              <a:t>Gibbs</a:t>
            </a:r>
            <a:endParaRPr lang="pt-BR" altLang="pt-BR" sz="3200" dirty="0" smtClean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6200" y="914400"/>
                <a:ext cx="8991600" cy="5715000"/>
              </a:xfrm>
              <a:noFill/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Agora, temos interesse em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extensivo, ou seja,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𝑛𝐺</m:t>
                    </m: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que é função também das quantidades de matéria de todos os compostos,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𝑛</m:t>
                        </m:r>
                      </m:e>
                    </m:ba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, e assim: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7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pt-BR" altLang="pt-BR" sz="27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altLang="pt-BR" sz="27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𝑛𝐺</m:t>
                                  </m:r>
                                </m:num>
                                <m:den>
                                  <m: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7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7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bar>
                        </m:sub>
                      </m:sSub>
                      <m:r>
                        <a:rPr lang="pt-BR" altLang="pt-BR" sz="27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𝑑𝑇</m:t>
                      </m:r>
                      <m:r>
                        <a:rPr lang="pt-BR" altLang="pt-BR" sz="27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altLang="pt-BR" sz="27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𝑛𝐺</m:t>
                                  </m:r>
                                </m:num>
                                <m:den>
                                  <m: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7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bar>
                        </m:sub>
                      </m:sSub>
                      <m:r>
                        <a:rPr lang="pt-BR" altLang="pt-BR" sz="2700" i="1">
                          <a:solidFill>
                            <a:srgbClr val="008E18"/>
                          </a:solidFill>
                          <a:latin typeface="Cambria Math"/>
                        </a:rPr>
                        <m:t>𝑑</m:t>
                      </m:r>
                      <m:r>
                        <a:rPr lang="pt-BR" altLang="pt-BR" sz="27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70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70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7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altLang="pt-BR" sz="27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altLang="pt-BR" sz="27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altLang="pt-BR" sz="27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pt-BR" altLang="pt-BR" sz="27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𝑛𝐺</m:t>
                                      </m:r>
                                    </m:num>
                                    <m:den>
                                      <m:r>
                                        <a:rPr lang="pt-BR" altLang="pt-BR" sz="27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altLang="pt-BR" sz="2700" b="0" i="1" smtClean="0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2700" b="0" i="1" smtClean="0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700" b="0" i="1" smtClean="0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altLang="pt-BR" sz="27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pt-BR" altLang="pt-BR" sz="27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pt-BR" altLang="pt-BR" sz="27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altLang="pt-BR" sz="27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7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altLang="pt-BR" sz="270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Para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𝑛</m:t>
                        </m:r>
                      </m:e>
                    </m:ba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constante,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e</a:t>
                </a:r>
                <a:r>
                  <a:rPr lang="pt-BR" altLang="pt-BR" sz="2800" dirty="0">
                    <a:solidFill>
                      <a:srgbClr val="008E18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também são constantes. Definindo o potencial químico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e relembrando outras relações termodinâmicas, tem-se: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𝑛𝐺</m:t>
                                  </m:r>
                                </m:num>
                                <m:den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𝑛𝑆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𝑑𝑇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𝑛𝑉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𝑑𝑃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altLang="pt-BR" sz="280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Pode-se estudar agora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 em T e P constantes.</a:t>
                </a:r>
                <a:endParaRPr lang="pt-BR" altLang="pt-BR" sz="280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914400"/>
                <a:ext cx="8991600" cy="5715000"/>
              </a:xfrm>
              <a:blipFill rotWithShape="1">
                <a:blip r:embed="rId2"/>
                <a:stretch>
                  <a:fillRect l="-1424" t="-1812" r="-1356" b="-38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  <a:latin typeface="Arial" charset="0"/>
              </a:rPr>
              <a:t>Equação Fundamental de </a:t>
            </a:r>
            <a:r>
              <a:rPr lang="pt-BR" altLang="pt-BR" sz="3200" dirty="0" err="1" smtClean="0">
                <a:solidFill>
                  <a:schemeClr val="tx1"/>
                </a:solidFill>
                <a:latin typeface="Arial" charset="0"/>
              </a:rPr>
              <a:t>Gibbs</a:t>
            </a:r>
            <a:endParaRPr lang="pt-BR" altLang="pt-BR" sz="3200" dirty="0" smtClean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6200" y="879144"/>
                <a:ext cx="8991600" cy="5943600"/>
              </a:xfrm>
              <a:noFill/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pt-BR" altLang="pt-BR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altLang="pt-BR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pt-BR" altLang="pt-BR" sz="2800" dirty="0" smtClean="0">
                  <a:solidFill>
                    <a:schemeClr val="tx2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chemeClr val="tx2"/>
                    </a:solidFill>
                    <a:latin typeface="Arial" charset="0"/>
                  </a:rPr>
                  <a:t>Essa expressão é a base conceitual tanto para o equilíbrio químico quanto para o equilíbrio de fases. O que muda são as restrições aplicáveis.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00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u="sng" dirty="0" smtClean="0">
                    <a:solidFill>
                      <a:schemeClr val="tx1"/>
                    </a:solidFill>
                    <a:latin typeface="Arial" charset="0"/>
                  </a:rPr>
                  <a:t>Equilíbrio de Fases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280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280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pt-BR" altLang="pt-BR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p>
                          </m:sSubSup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p>
                          </m:sSubSup>
                        </m:e>
                      </m:nary>
                      <m:r>
                        <a:rPr lang="pt-BR" alt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pt-BR" altLang="pt-BR" sz="28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879144"/>
                <a:ext cx="8991600" cy="5943600"/>
              </a:xfrm>
              <a:blipFill rotWithShape="1">
                <a:blip r:embed="rId2"/>
                <a:stretch>
                  <a:fillRect l="-1424" r="-13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59700"/>
              </p:ext>
            </p:extLst>
          </p:nvPr>
        </p:nvGraphicFramePr>
        <p:xfrm>
          <a:off x="152400" y="3886200"/>
          <a:ext cx="8839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590800"/>
              </a:tblGrid>
              <a:tr h="182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Seja um sistema fechado subdividido em dois subsistemas 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a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b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todas em T</a:t>
                      </a:r>
                      <a:r>
                        <a:rPr lang="pt-BR" altLang="pt-BR" sz="2800" b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e P especificadas com transferência de massa da fase 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a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para a 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b</a:t>
                      </a:r>
                      <a:r>
                        <a:rPr lang="pt-BR" altLang="pt-BR" sz="2800" b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. Tem-se: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6781800" y="4267200"/>
            <a:ext cx="1828800" cy="838200"/>
            <a:chOff x="7086600" y="4876800"/>
            <a:chExt cx="1828800" cy="8382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7086600" y="4876800"/>
              <a:ext cx="1828800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 flipV="1">
              <a:off x="8001000" y="4876800"/>
              <a:ext cx="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Elipse 6"/>
            <p:cNvSpPr/>
            <p:nvPr/>
          </p:nvSpPr>
          <p:spPr bwMode="auto">
            <a:xfrm>
              <a:off x="7277100" y="541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 bwMode="auto">
            <a:xfrm>
              <a:off x="7543800" y="5486400"/>
              <a:ext cx="647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CaixaDeTexto 10"/>
            <p:cNvSpPr txBox="1"/>
            <p:nvPr/>
          </p:nvSpPr>
          <p:spPr>
            <a:xfrm>
              <a:off x="7549487" y="48768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0" dirty="0" smtClean="0">
                  <a:latin typeface="Symbol" panose="05050102010706020507" pitchFamily="18" charset="2"/>
                </a:rPr>
                <a:t>a</a:t>
              </a:r>
              <a:endParaRPr lang="pt-BR" b="0" dirty="0">
                <a:latin typeface="Symbol" panose="05050102010706020507" pitchFamily="18" charset="2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420100" y="48768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0" dirty="0" smtClean="0">
                  <a:latin typeface="Symbol" panose="05050102010706020507" pitchFamily="18" charset="2"/>
                </a:rPr>
                <a:t>b</a:t>
              </a:r>
              <a:endParaRPr lang="pt-BR" b="0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2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  <a:latin typeface="Arial" charset="0"/>
              </a:rPr>
              <a:t>Equação Fundamental de </a:t>
            </a:r>
            <a:r>
              <a:rPr lang="pt-BR" altLang="pt-BR" sz="3200" dirty="0" err="1" smtClean="0">
                <a:solidFill>
                  <a:schemeClr val="tx1"/>
                </a:solidFill>
                <a:latin typeface="Arial" charset="0"/>
              </a:rPr>
              <a:t>Gibbs</a:t>
            </a:r>
            <a:endParaRPr lang="pt-BR" altLang="pt-BR" sz="3200" dirty="0" smtClean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6200" y="879144"/>
                <a:ext cx="8991600" cy="5943600"/>
              </a:xfrm>
              <a:noFill/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 sistema é fechado,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pt-BR" altLang="pt-BR" sz="2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constante, e assim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pt-BR" altLang="pt-BR" sz="2800" i="1">
                        <a:latin typeface="Cambria Math"/>
                      </a:rPr>
                      <m:t>+</m:t>
                    </m:r>
                    <m:r>
                      <a:rPr lang="pt-BR" altLang="pt-BR" sz="2800" i="1"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𝛽</m:t>
                        </m:r>
                      </m:sup>
                    </m:sSubSup>
                    <m:r>
                      <a:rPr lang="pt-BR" altLang="pt-BR" sz="2800" i="1">
                        <a:latin typeface="Cambria Math"/>
                      </a:rPr>
                      <m:t>=0</m:t>
                    </m:r>
                  </m:oMath>
                </a14:m>
                <a:r>
                  <a:rPr lang="pt-BR" alt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pt-BR" altLang="pt-BR" sz="2800" i="1"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latin typeface="Cambria Math"/>
                      </a:rPr>
                      <m:t>−</m:t>
                    </m:r>
                    <m:r>
                      <a:rPr lang="pt-BR" altLang="pt-BR" sz="2800" i="1"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𝛽</m:t>
                        </m:r>
                      </m:sup>
                    </m:sSubSup>
                    <m:r>
                      <a:rPr lang="pt-BR" altLang="pt-BR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altLang="pt-BR" sz="2800" b="0" i="1" smtClean="0">
                        <a:latin typeface="Cambria Math"/>
                        <a:ea typeface="Cambria Math"/>
                      </a:rPr>
                      <m:t>0∴</m:t>
                    </m:r>
                  </m:oMath>
                </a14:m>
                <a:endParaRPr lang="pt-BR" altLang="pt-B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altLang="pt-BR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altLang="pt-BR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bSup>
                              <m:r>
                                <a:rPr lang="pt-BR" altLang="pt-BR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altLang="pt-BR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i="1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altLang="pt-B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p>
                          </m:sSubSup>
                        </m:e>
                      </m:nary>
                      <m:r>
                        <a:rPr lang="pt-BR" altLang="pt-BR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bSup>
                        <m:sSubSupPr>
                          <m:ctrlPr>
                            <a:rPr lang="pt-BR" altLang="pt-BR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latin typeface="Cambria Math"/>
                            </a:rPr>
                            <m:t>𝛽</m:t>
                          </m:r>
                        </m:sup>
                      </m:sSubSup>
                      <m:r>
                        <a:rPr lang="pt-BR" altLang="pt-BR" sz="28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pt-BR" altLang="pt-BR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latin typeface="Cambria Math"/>
                            </a:rPr>
                            <m:t>𝛼</m:t>
                          </m:r>
                        </m:sup>
                      </m:sSubSup>
                      <m:r>
                        <a:rPr lang="pt-BR" altLang="pt-BR" sz="2800" i="1"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pt-BR" altLang="pt-BR" sz="2800" b="0" i="1" smtClean="0">
                          <a:latin typeface="Cambria Math"/>
                          <a:ea typeface="Cambria Math"/>
                        </a:rPr>
                        <m:t>∴</m:t>
                      </m:r>
                      <m:sSubSup>
                        <m:sSubSupPr>
                          <m:ctrlPr>
                            <a:rPr lang="pt-BR" altLang="pt-BR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latin typeface="Cambria Math"/>
                            </a:rPr>
                            <m:t>𝛼</m:t>
                          </m:r>
                        </m:sup>
                      </m:sSubSup>
                      <m:r>
                        <a:rPr lang="pt-BR" altLang="pt-BR" sz="28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pt-BR" altLang="pt-BR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i="1">
                              <a:latin typeface="Cambria Math"/>
                            </a:rPr>
                            <m:t>𝛽</m:t>
                          </m:r>
                        </m:sup>
                      </m:sSubSup>
                      <m:r>
                        <a:rPr lang="pt-BR" altLang="pt-BR" sz="2800" b="0" i="1" smtClean="0">
                          <a:latin typeface="Cambria Math"/>
                        </a:rPr>
                        <m:t> ∀</m:t>
                      </m:r>
                      <m:r>
                        <a:rPr lang="pt-BR" altLang="pt-BR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latin typeface="Arial" charset="0"/>
                  </a:rPr>
                  <a:t>Logo, a transferência de massa ocorre do maior para o menor potencial químico, e no equilíbrio, que é um caso particular do processo reversível,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pt-BR" altLang="pt-BR" sz="28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latin typeface="Cambria Math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.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00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u="sng" dirty="0">
                    <a:solidFill>
                      <a:srgbClr val="008E18"/>
                    </a:solidFill>
                    <a:latin typeface="Arial" charset="0"/>
                  </a:rPr>
                  <a:t>Equilíbrio </a:t>
                </a:r>
                <a:r>
                  <a:rPr lang="pt-BR" altLang="pt-BR" sz="2800" u="sng" dirty="0" smtClean="0">
                    <a:solidFill>
                      <a:srgbClr val="008E18"/>
                    </a:solidFill>
                    <a:latin typeface="Arial" charset="0"/>
                  </a:rPr>
                  <a:t>Químico</a:t>
                </a:r>
                <a:endParaRPr lang="pt-BR" altLang="pt-BR" sz="2800" u="sng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No equilíbrio químico a restrição associada às variações de quantidade de matéria pode ser descritas pela estequiometria da reação, como a seguir.</a:t>
                </a:r>
                <a:endParaRPr lang="pt-BR" altLang="pt-BR" sz="280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879144"/>
                <a:ext cx="8991600" cy="5943600"/>
              </a:xfrm>
              <a:blipFill rotWithShape="1">
                <a:blip r:embed="rId2"/>
                <a:stretch>
                  <a:fillRect l="-1424" t="-615" r="-1356" b="-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1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086600" cy="6858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  <a:latin typeface="Arial" charset="0"/>
              </a:rPr>
              <a:t>Equação Fundamental de </a:t>
            </a:r>
            <a:r>
              <a:rPr lang="pt-BR" altLang="pt-BR" sz="3200" dirty="0" err="1" smtClean="0">
                <a:solidFill>
                  <a:schemeClr val="tx1"/>
                </a:solidFill>
                <a:latin typeface="Arial" charset="0"/>
              </a:rPr>
              <a:t>Gibbs</a:t>
            </a:r>
            <a:endParaRPr lang="pt-BR" altLang="pt-BR" sz="3200" dirty="0" smtClean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6200" y="838200"/>
                <a:ext cx="8991600" cy="5943600"/>
              </a:xfrm>
              <a:noFill/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𝐽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∴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𝐽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∴</m:t>
                      </m:r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𝐽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pt-BR" altLang="pt-BR" sz="280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nary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pt-BR" altLang="pt-BR" sz="2800" dirty="0" smtClean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  <a:ea typeface="Cambria Math"/>
                  </a:rPr>
                  <a:t>Assim, para cada o avanço de cada reação,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pt-BR" altLang="pt-BR" sz="2800" b="0" i="1" smtClea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pt-BR" altLang="pt-BR" sz="2800" b="0" i="1" smtClea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altLang="pt-BR" sz="280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pt-BR" altLang="pt-BR" sz="280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pt-BR" altLang="pt-BR" sz="280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sub>
                          </m:sSub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pt-BR" altLang="pt-BR" sz="2800" dirty="0" smtClean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endParaRPr lang="pt-BR" altLang="pt-BR" sz="1200" dirty="0" smtClean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  <a:ea typeface="Cambria Math"/>
                  </a:rPr>
                  <a:t>No equilíbrio</a:t>
                </a:r>
              </a:p>
              <a:p>
                <a:pPr algn="just" eaLnBrk="1" hangingPunct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altLang="pt-BR" sz="280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altLang="pt-BR" sz="2800" i="1">
                          <a:solidFill>
                            <a:srgbClr val="008E18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pt-BR" altLang="pt-BR" sz="2800" dirty="0">
                  <a:solidFill>
                    <a:srgbClr val="008E18"/>
                  </a:solidFill>
                  <a:latin typeface="Arial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838200"/>
                <a:ext cx="8991600" cy="5943600"/>
              </a:xfrm>
              <a:blipFill rotWithShape="1">
                <a:blip r:embed="rId2"/>
                <a:stretch>
                  <a:fillRect l="-1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344" y="76200"/>
            <a:ext cx="87630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Fugacidade</a:t>
            </a:r>
            <a:endParaRPr lang="pt-BR" altLang="pt-BR" sz="2800" dirty="0" smtClean="0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496" y="636896"/>
                <a:ext cx="8943860" cy="616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90000"/>
                  </a:lnSpc>
                </a:pPr>
                <a:r>
                  <a:rPr lang="pt-BR" altLang="pt-BR" sz="2800" b="0" u="sng" dirty="0" smtClean="0">
                    <a:solidFill>
                      <a:srgbClr val="FF0000"/>
                    </a:solidFill>
                    <a:latin typeface="Arial" charset="0"/>
                  </a:rPr>
                  <a:t>Fugacidade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: uma função auxiliar útil para transformar a escala em 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em escala 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mais conveniente.</a:t>
                </a:r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381000" indent="-381000" algn="just" eaLnBrk="1" hangingPunct="1">
                  <a:lnSpc>
                    <a:spcPct val="90000"/>
                  </a:lnSpc>
                </a:pPr>
                <a:endParaRPr lang="pt-BR" altLang="pt-BR" sz="1200" dirty="0">
                  <a:latin typeface="Arial" charset="0"/>
                </a:endParaRPr>
              </a:p>
              <a:p>
                <a:pPr marL="381000" indent="-381000" algn="just" eaLnBrk="1" hangingPunct="1">
                  <a:lnSpc>
                    <a:spcPct val="90000"/>
                  </a:lnSpc>
                </a:pPr>
                <a:r>
                  <a:rPr lang="pt-BR" altLang="pt-BR" sz="2800" b="0" dirty="0">
                    <a:latin typeface="Arial" charset="0"/>
                  </a:rPr>
                  <a:t>Para substâncias puras,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𝜇</m:t>
                    </m:r>
                    <m:r>
                      <a:rPr lang="pt-BR" altLang="pt-BR" sz="2800" b="0" i="1" smtClean="0"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pt-BR" altLang="pt-BR" sz="2800" b="0" dirty="0">
                    <a:latin typeface="Arial" charset="0"/>
                  </a:rPr>
                  <a:t>, e a T constante,</a:t>
                </a:r>
                <a:endParaRPr lang="pt-BR" altLang="pt-BR" sz="2800" b="0" dirty="0">
                  <a:latin typeface="Arial" charset="0"/>
                  <a:sym typeface="Symbol" pitchFamily="18" charset="2"/>
                </a:endParaRPr>
              </a:p>
              <a:p>
                <a:endParaRPr lang="pt-BR" sz="1200" b="0" i="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𝑑𝐺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𝑑𝑃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𝑉𝑑𝑃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𝑑𝐺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𝑑𝑃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𝑑𝑃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</m:oMath>
                  </m:oMathPara>
                </a14:m>
                <a:endParaRPr lang="pt-BR" sz="2800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800" b="0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𝑅𝑇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d>
                        <m:d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d>
                        <m:d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𝑅𝑇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2800" b="0" i="1" dirty="0" smtClean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  <a:p>
                <a:endParaRPr lang="pt-BR" altLang="pt-BR" sz="1000" b="0" dirty="0" smtClean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Generalizando 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através da função f (fugacidade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):</a:t>
                </a:r>
              </a:p>
              <a:p>
                <a:endParaRPr lang="pt-BR" altLang="pt-BR" sz="1000" b="0" dirty="0" smtClean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pt-BR" sz="2800" b="0" i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𝑅𝑇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𝑙𝑛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pt-BR" sz="2800" b="0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b="0" i="0">
                          <a:latin typeface="Cambria Math"/>
                          <a:ea typeface="Cambria Math"/>
                        </a:rPr>
                        <m:t>ou</m:t>
                      </m:r>
                      <m:r>
                        <a:rPr lang="pt-BR" sz="2800" b="0" i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pt-BR" sz="2800" b="0" i="1">
                              <a:latin typeface="Cambria Math"/>
                              <a:ea typeface="Cambria Math"/>
                            </a:rPr>
                            <m:t>𝑔𝑖</m:t>
                          </m:r>
                        </m:sup>
                      </m:sSup>
                      <m:r>
                        <a:rPr lang="pt-BR" sz="28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𝑅𝑇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800" b="0" i="1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pt-BR" sz="28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pt-BR" sz="2800" b="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2800" b="0" i="1" dirty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  <a:p>
                <a:endParaRPr lang="pt-BR" altLang="pt-BR" sz="1000" b="0" dirty="0" smtClean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f 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tem dimensão de pressão, e com valores absolutos para gás ideal, e assim mais 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conveniente 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que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  <a:sym typeface="Symbol" pitchFamily="18" charset="2"/>
                  </a:rPr>
                  <a:t> ou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" y="636896"/>
                <a:ext cx="8943860" cy="6169061"/>
              </a:xfrm>
              <a:prstGeom prst="rect">
                <a:avLst/>
              </a:prstGeom>
              <a:blipFill rotWithShape="1">
                <a:blip r:embed="rId2"/>
                <a:stretch>
                  <a:fillRect l="-1431" t="-1680" r="-1363" b="-17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5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344" y="76200"/>
            <a:ext cx="87630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Fugacidade</a:t>
            </a:r>
            <a:endParaRPr lang="pt-BR" altLang="pt-BR" sz="2800" dirty="0" smtClean="0">
              <a:solidFill>
                <a:srgbClr val="008E18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496" y="707705"/>
                <a:ext cx="8943860" cy="568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Analogamente ao realizado para puros,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altLang="pt-BR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𝑅𝑇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chemeClr val="tx2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altLang="pt-BR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>
                  <a:solidFill>
                    <a:schemeClr val="tx2"/>
                  </a:solidFill>
                  <a:latin typeface="Symbol" pitchFamily="18" charset="2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é uma propriedade da substância em uma dada temperatura, independente de composição ou pressão. Assim,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sz="2800" b="0">
                        <a:solidFill>
                          <a:schemeClr val="tx2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=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.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Uma vez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sz="2800" b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independe da pressão, podemos usar o limite de pressão tendendo a zero para entender melhor essa função de temperatura. Ela pode ser entendida como uma informação termodinâmica relativa à substância no </a:t>
                </a:r>
                <a:r>
                  <a:rPr lang="pt-BR" altLang="pt-BR" sz="2800" b="0" dirty="0">
                    <a:latin typeface="Arial" charset="0"/>
                  </a:rPr>
                  <a:t>vácuo naquela temperatura ,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e assim está relacionada com informações termodinâmicas </a:t>
                </a:r>
                <a:r>
                  <a:rPr lang="pt-BR" altLang="pt-BR" sz="2800" b="0" dirty="0" err="1" smtClean="0">
                    <a:solidFill>
                      <a:schemeClr val="tx1"/>
                    </a:solidFill>
                    <a:latin typeface="Arial" charset="0"/>
                  </a:rPr>
                  <a:t>intramoleculares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como energia de ligação, de ângulos de torçã</a:t>
                </a:r>
                <a:r>
                  <a:rPr lang="pt-BR" altLang="pt-BR" sz="2800" b="0" dirty="0" smtClean="0">
                    <a:latin typeface="Arial" charset="0"/>
                  </a:rPr>
                  <a:t>o e ligação, etc.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" y="707705"/>
                <a:ext cx="8943860" cy="5685082"/>
              </a:xfrm>
              <a:prstGeom prst="rect">
                <a:avLst/>
              </a:prstGeom>
              <a:blipFill rotWithShape="1">
                <a:blip r:embed="rId2"/>
                <a:stretch>
                  <a:fillRect l="-1431" t="-1822" r="-1363" b="-1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FF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8421</TotalTime>
  <Words>2706</Words>
  <Application>Microsoft Office PowerPoint</Application>
  <PresentationFormat>Apresentação na tela (4:3)</PresentationFormat>
  <Paragraphs>187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Estrutura padrão</vt:lpstr>
      <vt:lpstr>Equation</vt:lpstr>
      <vt:lpstr>Equação</vt:lpstr>
      <vt:lpstr>Gráfico</vt:lpstr>
      <vt:lpstr>FORMALISMOS TERMODINÂMICOS</vt:lpstr>
      <vt:lpstr>Energia de Gibbs como Função de Quantidades de Matéria    Foco: estender a equação fundamental em Gibbs para sistemas de composição variada</vt:lpstr>
      <vt:lpstr>Equação Fundamental de Gibbs</vt:lpstr>
      <vt:lpstr>Equação Fundamental de Gibbs</vt:lpstr>
      <vt:lpstr>Equação Fundamental de Gibbs</vt:lpstr>
      <vt:lpstr>Equação Fundamental de Gibbs</vt:lpstr>
      <vt:lpstr>Equação Fundamental de Gibbs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Regra das Fases  e   Teorema de Duhem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Propriedades Parciais Molares    Foco: relação entre a variação de uma propriedades extensiva e variação da quantidade de matéria de uma dada espécie na mistura</vt:lpstr>
      <vt:lpstr>Propriedades Parciais Molares</vt:lpstr>
      <vt:lpstr>Apresentação do PowerPoint</vt:lpstr>
      <vt:lpstr>Aplicação: representação gráfica</vt:lpstr>
      <vt:lpstr>Propriedades Parciais Molares a Diluição Infinita</vt:lpstr>
      <vt:lpstr>Propriedades de Mistura    Referência: Puros</vt:lpstr>
      <vt:lpstr>Propriedades de Mistura</vt:lpstr>
      <vt:lpstr>Aplicação: etanol e água, 20 ºC, 1 atm</vt:lpstr>
      <vt:lpstr>Aplicação: etanol e água, 20 ºC, 1 atm</vt:lpstr>
      <vt:lpstr>Mistura de Gases Ideais</vt:lpstr>
      <vt:lpstr>Apresentação do PowerPoint</vt:lpstr>
      <vt:lpstr>Apresentação do PowerPoint</vt:lpstr>
      <vt:lpstr>Aplicando os conceitos</vt:lpstr>
    </vt:vector>
  </TitlesOfParts>
  <Company>IQ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Propriedades Residuais, de Mistura e de Excesso</dc:title>
  <dc:creator>Márcio L. L. Paredes</dc:creator>
  <cp:lastModifiedBy>Paredes</cp:lastModifiedBy>
  <cp:revision>293</cp:revision>
  <dcterms:created xsi:type="dcterms:W3CDTF">2004-07-06T15:14:26Z</dcterms:created>
  <dcterms:modified xsi:type="dcterms:W3CDTF">2018-12-11T02:32:26Z</dcterms:modified>
</cp:coreProperties>
</file>